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" name="Shape 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.png" descr="back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end.png" descr="end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8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home.png" descr="hom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42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menu.png" descr="menu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0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next.png" descr="next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6375400"/>
            <a:ext cx="1320800" cy="4826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7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4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47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58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1.png"/><Relationship Id="rId3" Type="http://schemas.openxmlformats.org/officeDocument/2006/relationships/image" Target="../media/image68.png"/><Relationship Id="rId4" Type="http://schemas.openxmlformats.org/officeDocument/2006/relationships/image" Target="../media/image46.png"/><Relationship Id="rId5" Type="http://schemas.openxmlformats.org/officeDocument/2006/relationships/image" Target="../media/image8.png"/><Relationship Id="rId6" Type="http://schemas.openxmlformats.org/officeDocument/2006/relationships/image" Target="../media/image58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4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Relationship Id="rId4" Type="http://schemas.openxmlformats.org/officeDocument/2006/relationships/image" Target="../media/image58.png"/><Relationship Id="rId5" Type="http://schemas.openxmlformats.org/officeDocument/2006/relationships/image" Target="../media/image7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Relationship Id="rId4" Type="http://schemas.openxmlformats.org/officeDocument/2006/relationships/image" Target="../media/image78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Relationship Id="rId4" Type="http://schemas.openxmlformats.org/officeDocument/2006/relationships/image" Target="../media/image78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Relationship Id="rId4" Type="http://schemas.openxmlformats.org/officeDocument/2006/relationships/image" Target="../media/image79.png"/><Relationship Id="rId5" Type="http://schemas.openxmlformats.org/officeDocument/2006/relationships/image" Target="../media/image82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Relationship Id="rId4" Type="http://schemas.openxmlformats.org/officeDocument/2006/relationships/image" Target="../media/image7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Relationship Id="rId4" Type="http://schemas.openxmlformats.org/officeDocument/2006/relationships/image" Target="../media/image79.png"/><Relationship Id="rId5" Type="http://schemas.openxmlformats.org/officeDocument/2006/relationships/image" Target="../media/image83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png"/><Relationship Id="rId3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88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88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88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88.png"/><Relationship Id="rId8" Type="http://schemas.openxmlformats.org/officeDocument/2006/relationships/image" Target="../media/image101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84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2.png"/><Relationship Id="rId4" Type="http://schemas.openxmlformats.org/officeDocument/2006/relationships/image" Target="../media/image106.png"/><Relationship Id="rId5" Type="http://schemas.openxmlformats.org/officeDocument/2006/relationships/image" Target="../media/image104.png"/><Relationship Id="rId6" Type="http://schemas.openxmlformats.org/officeDocument/2006/relationships/image" Target="../media/image107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2.png"/><Relationship Id="rId4" Type="http://schemas.openxmlformats.org/officeDocument/2006/relationships/image" Target="../media/image104.png"/><Relationship Id="rId5" Type="http://schemas.openxmlformats.org/officeDocument/2006/relationships/image" Target="../media/image106.png"/><Relationship Id="rId6" Type="http://schemas.openxmlformats.org/officeDocument/2006/relationships/image" Target="../media/image107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8.png"/><Relationship Id="rId4" Type="http://schemas.openxmlformats.org/officeDocument/2006/relationships/image" Target="../media/image111.png"/><Relationship Id="rId5" Type="http://schemas.openxmlformats.org/officeDocument/2006/relationships/image" Target="../media/image110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8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8.png"/><Relationship Id="rId3" Type="http://schemas.openxmlformats.org/officeDocument/2006/relationships/image" Target="../media/image8.png"/><Relationship Id="rId4" Type="http://schemas.openxmlformats.org/officeDocument/2006/relationships/image" Target="../media/image112.png"/><Relationship Id="rId5" Type="http://schemas.openxmlformats.org/officeDocument/2006/relationships/image" Target="../media/image110.png"/><Relationship Id="rId6" Type="http://schemas.openxmlformats.org/officeDocument/2006/relationships/image" Target="../media/image113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08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8.png"/><Relationship Id="rId5" Type="http://schemas.openxmlformats.org/officeDocument/2006/relationships/image" Target="../media/image116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8.png"/><Relationship Id="rId5" Type="http://schemas.openxmlformats.org/officeDocument/2006/relationships/image" Target="../media/image11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8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8.png"/><Relationship Id="rId5" Type="http://schemas.openxmlformats.org/officeDocument/2006/relationships/image" Target="../media/image117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8.png"/><Relationship Id="rId5" Type="http://schemas.openxmlformats.org/officeDocument/2006/relationships/image" Target="../media/image117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8.png"/><Relationship Id="rId5" Type="http://schemas.openxmlformats.org/officeDocument/2006/relationships/image" Target="../media/image117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 of 54</a:t>
            </a:r>
          </a:p>
        </p:txBody>
      </p:sp>
      <p:pic>
        <p:nvPicPr>
          <p:cNvPr id="12" name="cap02slide01.png" descr="cap02slide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31750"/>
            <a:ext cx="9142413" cy="63484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7248525" y="4862512"/>
            <a:ext cx="1762125" cy="1227793"/>
          </a:xfrm>
          <a:prstGeom prst="rect">
            <a:avLst/>
          </a:prstGeom>
          <a:solidFill>
            <a:srgbClr val="000000">
              <a:alpha val="5019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/>
            <a:r>
              <a:rPr b="1" sz="1600">
                <a:solidFill>
                  <a:srgbClr val="FFFFFF"/>
                </a:solidFill>
              </a:rPr>
              <a:t>Una familia de </a:t>
            </a:r>
            <a:endParaRPr b="1" sz="1600">
              <a:solidFill>
                <a:srgbClr val="FFFFFF"/>
              </a:solidFill>
            </a:endParaRPr>
          </a:p>
          <a:p>
            <a:pPr lvl="0"/>
            <a:r>
              <a:rPr b="1" sz="1600">
                <a:solidFill>
                  <a:srgbClr val="FFFFFF"/>
                </a:solidFill>
              </a:rPr>
              <a:t>Santo Domingo, </a:t>
            </a:r>
            <a:endParaRPr b="1" sz="1600">
              <a:solidFill>
                <a:srgbClr val="FFFFFF"/>
              </a:solidFill>
            </a:endParaRPr>
          </a:p>
          <a:p>
            <a:pPr lvl="0"/>
            <a:r>
              <a:rPr b="1" sz="1600">
                <a:solidFill>
                  <a:srgbClr val="FFFFFF"/>
                </a:solidFill>
              </a:rPr>
              <a:t>la capital de la </a:t>
            </a:r>
            <a:endParaRPr b="1" sz="1600">
              <a:solidFill>
                <a:srgbClr val="FFFFFF"/>
              </a:solidFill>
            </a:endParaRPr>
          </a:p>
          <a:p>
            <a:pPr lvl="0"/>
            <a:r>
              <a:rPr b="1" sz="1600">
                <a:solidFill>
                  <a:srgbClr val="FFFFFF"/>
                </a:solidFill>
              </a:rPr>
              <a:t>República </a:t>
            </a:r>
            <a:endParaRPr b="1" sz="1600">
              <a:solidFill>
                <a:srgbClr val="FFFFFF"/>
              </a:solidFill>
            </a:endParaRPr>
          </a:p>
          <a:p>
            <a:pPr lvl="0"/>
            <a:r>
              <a:rPr b="1" sz="1600">
                <a:solidFill>
                  <a:srgbClr val="FFFFFF"/>
                </a:solidFill>
              </a:rPr>
              <a:t>Dominicana</a:t>
            </a:r>
          </a:p>
        </p:txBody>
      </p:sp>
      <p:sp>
        <p:nvSpPr>
          <p:cNvPr id="14" name="Shape 14"/>
          <p:cNvSpPr/>
          <p:nvPr/>
        </p:nvSpPr>
        <p:spPr>
          <a:xfrm>
            <a:off x="3375024" y="6403975"/>
            <a:ext cx="1168402" cy="4254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10 of 54</a:t>
            </a:r>
          </a:p>
        </p:txBody>
      </p:sp>
      <p:pic>
        <p:nvPicPr>
          <p:cNvPr id="9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11 of 54</a:t>
            </a:r>
          </a:p>
        </p:txBody>
      </p:sp>
      <p:pic>
        <p:nvPicPr>
          <p:cNvPr id="9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vocabulario2-header.png" descr="vocabulario2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12 of 54</a:t>
            </a:r>
          </a:p>
        </p:txBody>
      </p:sp>
      <p:pic>
        <p:nvPicPr>
          <p:cNvPr id="101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LaCasa.png" descr="LaCas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87" y="936625"/>
            <a:ext cx="1460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cap02slide12.png" descr="cap02slide1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" y="2355850"/>
            <a:ext cx="4191000" cy="266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4641850" y="4997450"/>
            <a:ext cx="4328292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Hay una bicicleta detrás del carro.</a:t>
            </a:r>
          </a:p>
        </p:txBody>
      </p:sp>
      <p:sp>
        <p:nvSpPr>
          <p:cNvPr id="106" name="Shape 106"/>
          <p:cNvSpPr/>
          <p:nvPr/>
        </p:nvSpPr>
        <p:spPr>
          <a:xfrm>
            <a:off x="4640262" y="4003675"/>
            <a:ext cx="4033749" cy="74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200"/>
              <a:t>Los Benavides tienen un carro </a:t>
            </a:r>
            <a:endParaRPr sz="2200"/>
          </a:p>
          <a:p>
            <a:pPr lvl="0"/>
            <a:r>
              <a:rPr sz="2200"/>
              <a:t>nuevo. No es viejo.</a:t>
            </a:r>
          </a:p>
        </p:txBody>
      </p:sp>
      <p:sp>
        <p:nvSpPr>
          <p:cNvPr id="107" name="Shape 107"/>
          <p:cNvSpPr/>
          <p:nvPr/>
        </p:nvSpPr>
        <p:spPr>
          <a:xfrm>
            <a:off x="4652962" y="3376612"/>
            <a:ext cx="4266764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Hay un jardín delante de su casa.</a:t>
            </a:r>
          </a:p>
        </p:txBody>
      </p:sp>
      <p:sp>
        <p:nvSpPr>
          <p:cNvPr id="108" name="Shape 108"/>
          <p:cNvSpPr/>
          <p:nvPr/>
        </p:nvSpPr>
        <p:spPr>
          <a:xfrm>
            <a:off x="4649787" y="1992312"/>
            <a:ext cx="4073526" cy="107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2200"/>
              <a:t>La familia Benavides tiene </a:t>
            </a:r>
            <a:endParaRPr sz="2200"/>
          </a:p>
          <a:p>
            <a:pPr lvl="0"/>
            <a:r>
              <a:rPr sz="2200"/>
              <a:t>una casa privada en las afueras </a:t>
            </a:r>
            <a:endParaRPr sz="2200"/>
          </a:p>
          <a:p>
            <a:pPr lvl="0"/>
            <a:r>
              <a:rPr sz="2200"/>
              <a:t>(los suburbios).</a:t>
            </a:r>
          </a:p>
        </p:txBody>
      </p:sp>
      <p:pic>
        <p:nvPicPr>
          <p:cNvPr id="109" name="slide 12-txt2a.png" descr="slide 12-t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41712" y="3938587"/>
            <a:ext cx="10668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slide 12-txt4a.png" descr="slide 12-txt4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1675" y="4679950"/>
            <a:ext cx="10287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slide 12picA.png" descr="slide 12pic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867025" y="2673350"/>
            <a:ext cx="10541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slide 12-txt3a.png" descr="slide 12-txt3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76425" y="4349750"/>
            <a:ext cx="1066800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6"/>
      <p:bldP build="whole" bldLvl="1" animBg="1" rev="0" advAuto="0" spid="106" grpId="7"/>
      <p:bldP build="whole" bldLvl="1" animBg="1" rev="0" advAuto="0" spid="108" grpId="5"/>
      <p:bldP build="whole" bldLvl="1" animBg="1" rev="0" advAuto="0" spid="111" grpId="1"/>
      <p:bldP build="whole" bldLvl="1" animBg="1" rev="0" advAuto="0" spid="110" grpId="4"/>
      <p:bldP build="whole" bldLvl="1" animBg="1" rev="0" advAuto="0" spid="105" grpId="8"/>
      <p:bldP build="whole" bldLvl="1" animBg="1" rev="0" advAuto="0" spid="109" grpId="2"/>
      <p:bldP build="whole" bldLvl="1" animBg="1" rev="0" advAuto="0" spid="102" grpId="9"/>
      <p:bldP build="whole" bldLvl="1" animBg="1" rev="0" advAuto="0" spid="11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13 of 54</a:t>
            </a:r>
          </a:p>
        </p:txBody>
      </p:sp>
      <p:pic>
        <p:nvPicPr>
          <p:cNvPr id="115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LaCasa.png" descr="LaCas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87" y="936625"/>
            <a:ext cx="1460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cap02slide13.png" descr="cap02slide1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98662" y="1366837"/>
            <a:ext cx="4978401" cy="32258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/>
        </p:nvSpPr>
        <p:spPr>
          <a:xfrm>
            <a:off x="1697037" y="5564187"/>
            <a:ext cx="5881773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Cada piso del edificio tiene seis apartamentos.</a:t>
            </a:r>
          </a:p>
        </p:txBody>
      </p:sp>
      <p:sp>
        <p:nvSpPr>
          <p:cNvPr id="120" name="Shape 120"/>
          <p:cNvSpPr/>
          <p:nvPr/>
        </p:nvSpPr>
        <p:spPr>
          <a:xfrm>
            <a:off x="1695450" y="5148262"/>
            <a:ext cx="6456943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Los Solís tienen un apartamento en un edificio alto.</a:t>
            </a:r>
          </a:p>
        </p:txBody>
      </p:sp>
      <p:sp>
        <p:nvSpPr>
          <p:cNvPr id="121" name="Shape 121"/>
          <p:cNvSpPr/>
          <p:nvPr/>
        </p:nvSpPr>
        <p:spPr>
          <a:xfrm>
            <a:off x="1708150" y="4732337"/>
            <a:ext cx="6379044" cy="41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/>
            </a:lvl1pPr>
          </a:lstStyle>
          <a:p>
            <a:pPr lvl="0">
              <a:defRPr sz="1800"/>
            </a:pPr>
            <a:r>
              <a:rPr sz="2200"/>
              <a:t>La familia Solís tiene un apartamento en la ciudad.</a:t>
            </a:r>
          </a:p>
        </p:txBody>
      </p:sp>
      <p:pic>
        <p:nvPicPr>
          <p:cNvPr id="122" name="slide 13-txt2a.png" descr="slide 13-t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84387" y="1785937"/>
            <a:ext cx="16129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lide 13-txt1a.png" descr="slide 13-txt1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57662" y="1544637"/>
            <a:ext cx="2527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slide 13-txt3a.png" descr="slide 13-txt3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53000" y="2257425"/>
            <a:ext cx="17399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slide 13-txt4a.png" descr="slide 13-txt4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49575" y="3590925"/>
            <a:ext cx="965200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6"/>
      <p:bldP build="whole" bldLvl="1" animBg="1" rev="0" advAuto="0" spid="124" grpId="3"/>
      <p:bldP build="whole" bldLvl="1" animBg="1" rev="0" advAuto="0" spid="122" grpId="1"/>
      <p:bldP build="whole" bldLvl="1" animBg="1" rev="0" advAuto="0" spid="125" grpId="4"/>
      <p:bldP build="whole" bldLvl="1" animBg="1" rev="0" advAuto="0" spid="121" grpId="5"/>
      <p:bldP build="whole" bldLvl="1" animBg="1" rev="0" advAuto="0" spid="116" grpId="8"/>
      <p:bldP build="whole" bldLvl="1" animBg="1" rev="0" advAuto="0" spid="123" grpId="2"/>
      <p:bldP build="whole" bldLvl="1" animBg="1" rev="0" advAuto="0" spid="119" grpId="7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14 of 54</a:t>
            </a:r>
          </a:p>
        </p:txBody>
      </p:sp>
      <p:pic>
        <p:nvPicPr>
          <p:cNvPr id="128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losCuartos.png" descr="losCuart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62" y="950912"/>
            <a:ext cx="48133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cap02slide14a.png" descr="cap02slide14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2150" y="1997075"/>
            <a:ext cx="3467100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cap02slide14b.png" descr="cap02slide14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046662" y="2009775"/>
            <a:ext cx="3467101" cy="3429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slide 14-txt3a.png" descr="slide 14-txt3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97450" y="5245100"/>
            <a:ext cx="1143000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 flipV="1">
            <a:off x="5700712" y="4489450"/>
            <a:ext cx="581026" cy="806450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35" name="slide 14-txt4a.png" descr="slide 14-txt4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5340350"/>
            <a:ext cx="1143000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 flipH="1" flipV="1">
            <a:off x="7516812" y="4999037"/>
            <a:ext cx="368301" cy="344489"/>
          </a:xfrm>
          <a:prstGeom prst="line">
            <a:avLst/>
          </a:prstGeom>
          <a:ln w="25400">
            <a:solidFill>
              <a:srgbClr val="FF00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37" name="slide 14-txt1a.png" descr="slide 14-txt1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70087" y="2035175"/>
            <a:ext cx="11430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slide 14-txt2a.png" descr="slide 14-txt2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259512" y="2033587"/>
            <a:ext cx="114300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4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nodeType="afterEffect" presetClass="entr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5"/>
      <p:bldP build="whole" bldLvl="1" animBg="1" rev="0" advAuto="0" spid="129" grpId="7"/>
      <p:bldP build="whole" bldLvl="1" animBg="1" rev="0" advAuto="0" spid="138" grpId="2"/>
      <p:bldP build="whole" bldLvl="1" animBg="1" rev="0" advAuto="0" spid="133" grpId="3"/>
      <p:bldP build="whole" bldLvl="1" animBg="1" rev="0" advAuto="0" spid="136" grpId="6"/>
      <p:bldP build="whole" bldLvl="1" animBg="1" rev="0" advAuto="0" spid="137" grpId="1"/>
      <p:bldP build="whole" bldLvl="1" animBg="1" rev="0" advAuto="0" spid="134" grpId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15 of 54</a:t>
            </a:r>
          </a:p>
        </p:txBody>
      </p:sp>
      <p:pic>
        <p:nvPicPr>
          <p:cNvPr id="141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losCuartos.png" descr="losCuart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62" y="950912"/>
            <a:ext cx="48133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cap02slide15.png" descr="cap02slide1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17737" y="2266950"/>
            <a:ext cx="4787901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 flipV="1">
            <a:off x="3551237" y="3074987"/>
            <a:ext cx="771526" cy="500063"/>
          </a:xfrm>
          <a:prstGeom prst="line">
            <a:avLst/>
          </a:prstGeom>
          <a:ln w="254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46" name="slide 15-txt1a.png" descr="slide 15-t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46562" y="2301875"/>
            <a:ext cx="8255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slide 15-txt2a.png" descr="slide 15-txt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183062" y="4924425"/>
            <a:ext cx="12573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lide 02 text1a.png" descr="slide 02 text1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19587" y="2935287"/>
            <a:ext cx="9398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lide 02 text1a.png" descr="slide 02 text1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76487" y="4113212"/>
            <a:ext cx="9398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lide 15-txt4a.png" descr="slide 15-txt4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27287" y="4125912"/>
            <a:ext cx="12573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slide 15-txt3a.png" descr="slide 15-txt3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292600" y="2947987"/>
            <a:ext cx="1257300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presetClass="entr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6"/>
      <p:bldP build="whole" bldLvl="1" animBg="1" rev="0" advAuto="0" spid="145" grpId="3"/>
      <p:bldP build="whole" bldLvl="1" animBg="1" rev="0" advAuto="0" spid="151" grpId="2"/>
      <p:bldP build="whole" bldLvl="1" animBg="1" rev="0" advAuto="0" spid="150" grpId="4"/>
      <p:bldP build="whole" bldLvl="1" animBg="1" rev="0" advAuto="0" spid="146" grpId="1"/>
      <p:bldP build="whole" bldLvl="1" animBg="1" rev="0" advAuto="0" spid="147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cap02slide16b.png" descr="cap02slide16b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2255837"/>
            <a:ext cx="3886200" cy="3416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lide 02 text1a.png" descr="slide 02 text1a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8100" y="3632200"/>
            <a:ext cx="701675" cy="25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16 of 54</a:t>
            </a:r>
          </a:p>
        </p:txBody>
      </p:sp>
      <p:pic>
        <p:nvPicPr>
          <p:cNvPr id="156" name="vocabulario2-header.png" descr="vocabulario2-head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losCuartos.png" descr="losCuarto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662" y="950912"/>
            <a:ext cx="48133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cap02slide16a.png" descr="cap02slide16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1175" y="2300287"/>
            <a:ext cx="3860800" cy="342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lide 16-txt3a.png" descr="slide 16-txt3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67625" y="3643312"/>
            <a:ext cx="736600" cy="25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 flipH="1">
            <a:off x="7421562" y="3886200"/>
            <a:ext cx="590551" cy="377825"/>
          </a:xfrm>
          <a:prstGeom prst="line">
            <a:avLst/>
          </a:prstGeom>
          <a:ln w="25400">
            <a:solidFill/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162" name="slide 16-txt1a.png" descr="slide 16-txt1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46237" y="2346325"/>
            <a:ext cx="18796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slide 16-txt2a.png" descr="slide 16-txt2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976937" y="2320925"/>
            <a:ext cx="1955801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quickpass_02 - vocabulary.png" descr="quickpass_02 - vocabulary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205662" y="246062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57" grpId="4"/>
      <p:bldP build="whole" bldLvl="1" animBg="1" rev="0" advAuto="0" spid="160" grpId="3"/>
      <p:bldP build="whole" bldLvl="1" animBg="1" rev="0" advAuto="0" spid="16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17 of 54</a:t>
            </a:r>
          </a:p>
        </p:txBody>
      </p:sp>
      <p:pic>
        <p:nvPicPr>
          <p:cNvPr id="167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losCuartos.png" descr="losCuart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662" y="950912"/>
            <a:ext cx="4813301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806575" y="3308350"/>
            <a:ext cx="610513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buSzPct val="100000"/>
              <a:buChar char="•"/>
            </a:pPr>
            <a:r>
              <a:rPr sz="2000"/>
              <a:t> The expression </a:t>
            </a:r>
            <a:r>
              <a:rPr b="1" sz="2000"/>
              <a:t>hay</a:t>
            </a:r>
            <a:r>
              <a:rPr sz="2000"/>
              <a:t> means </a:t>
            </a:r>
            <a:r>
              <a:rPr i="1" sz="2000">
                <a:solidFill>
                  <a:srgbClr val="FF3300"/>
                </a:solidFill>
              </a:rPr>
              <a:t>_______</a:t>
            </a:r>
            <a:r>
              <a:rPr sz="2000"/>
              <a:t> or </a:t>
            </a:r>
            <a:r>
              <a:rPr sz="2000">
                <a:solidFill>
                  <a:srgbClr val="FF3300"/>
                </a:solidFill>
              </a:rPr>
              <a:t>_________</a:t>
            </a:r>
            <a:r>
              <a:rPr sz="2000"/>
              <a:t>.</a:t>
            </a:r>
          </a:p>
        </p:txBody>
      </p:sp>
      <p:sp>
        <p:nvSpPr>
          <p:cNvPr id="171" name="Shape 171"/>
          <p:cNvSpPr/>
          <p:nvPr/>
        </p:nvSpPr>
        <p:spPr>
          <a:xfrm>
            <a:off x="2474912" y="3702050"/>
            <a:ext cx="500281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/>
              <a:t>Hay un garaje al lado de</a:t>
            </a:r>
            <a:r>
              <a:rPr sz="2000"/>
              <a:t> </a:t>
            </a:r>
            <a:r>
              <a:rPr i="1" sz="2000"/>
              <a:t>(next to)</a:t>
            </a:r>
            <a:r>
              <a:rPr sz="2000"/>
              <a:t> </a:t>
            </a:r>
            <a:r>
              <a:rPr b="1" sz="2000"/>
              <a:t>la casa.</a:t>
            </a:r>
          </a:p>
        </p:txBody>
      </p:sp>
      <p:sp>
        <p:nvSpPr>
          <p:cNvPr id="172" name="Shape 172"/>
          <p:cNvSpPr/>
          <p:nvPr/>
        </p:nvSpPr>
        <p:spPr>
          <a:xfrm>
            <a:off x="2465387" y="4078287"/>
            <a:ext cx="515846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/>
              <a:t>Hay árboles alrededor de</a:t>
            </a:r>
            <a:r>
              <a:rPr sz="2000"/>
              <a:t> </a:t>
            </a:r>
            <a:r>
              <a:rPr i="1" sz="2000"/>
              <a:t>(around)</a:t>
            </a:r>
            <a:r>
              <a:rPr sz="2000"/>
              <a:t> </a:t>
            </a:r>
            <a:r>
              <a:rPr b="1" sz="2000"/>
              <a:t>la casa.</a:t>
            </a:r>
          </a:p>
        </p:txBody>
      </p:sp>
      <p:sp>
        <p:nvSpPr>
          <p:cNvPr id="173" name="Shape 173"/>
          <p:cNvSpPr/>
          <p:nvPr/>
        </p:nvSpPr>
        <p:spPr>
          <a:xfrm>
            <a:off x="1809750" y="4565650"/>
            <a:ext cx="69275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buSzPct val="100000"/>
              <a:buChar char="•"/>
            </a:pPr>
            <a:r>
              <a:rPr sz="2000"/>
              <a:t> Whenever </a:t>
            </a:r>
            <a:r>
              <a:rPr b="1" sz="2000"/>
              <a:t>de</a:t>
            </a:r>
            <a:r>
              <a:rPr sz="2000"/>
              <a:t> is followed by </a:t>
            </a:r>
            <a:r>
              <a:rPr b="1" sz="2000"/>
              <a:t>el</a:t>
            </a:r>
            <a:r>
              <a:rPr sz="2000"/>
              <a:t>, it becomes one word, </a:t>
            </a:r>
            <a:r>
              <a:rPr sz="2000">
                <a:solidFill>
                  <a:srgbClr val="FF3300"/>
                </a:solidFill>
              </a:rPr>
              <a:t>____</a:t>
            </a:r>
            <a:r>
              <a:rPr sz="2000"/>
              <a:t>.</a:t>
            </a:r>
          </a:p>
        </p:txBody>
      </p:sp>
      <p:sp>
        <p:nvSpPr>
          <p:cNvPr id="174" name="Shape 174"/>
          <p:cNvSpPr/>
          <p:nvPr/>
        </p:nvSpPr>
        <p:spPr>
          <a:xfrm>
            <a:off x="2468562" y="4938712"/>
            <a:ext cx="212249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delante del árbol</a:t>
            </a:r>
          </a:p>
        </p:txBody>
      </p:sp>
      <p:sp>
        <p:nvSpPr>
          <p:cNvPr id="175" name="Shape 175"/>
          <p:cNvSpPr/>
          <p:nvPr/>
        </p:nvSpPr>
        <p:spPr>
          <a:xfrm>
            <a:off x="2471737" y="5318125"/>
            <a:ext cx="189690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detrás del sofá</a:t>
            </a:r>
          </a:p>
        </p:txBody>
      </p:sp>
      <p:pic>
        <p:nvPicPr>
          <p:cNvPr id="176" name="cap02slide17a.png" descr="cap02slide17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8412" y="1477962"/>
            <a:ext cx="4038601" cy="16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4772025" y="3311525"/>
            <a:ext cx="93708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there is</a:t>
            </a:r>
          </a:p>
        </p:txBody>
      </p:sp>
      <p:sp>
        <p:nvSpPr>
          <p:cNvPr id="178" name="Shape 178"/>
          <p:cNvSpPr/>
          <p:nvPr/>
        </p:nvSpPr>
        <p:spPr>
          <a:xfrm>
            <a:off x="6100762" y="3308350"/>
            <a:ext cx="119133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3300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3300"/>
                </a:solidFill>
              </a:rPr>
              <a:t>there are </a:t>
            </a:r>
          </a:p>
        </p:txBody>
      </p:sp>
      <p:sp>
        <p:nvSpPr>
          <p:cNvPr id="179" name="Shape 179"/>
          <p:cNvSpPr/>
          <p:nvPr/>
        </p:nvSpPr>
        <p:spPr>
          <a:xfrm>
            <a:off x="7521575" y="4575175"/>
            <a:ext cx="44309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del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4"/>
      <p:bldP build="whole" bldLvl="1" animBg="1" rev="0" advAuto="0" spid="177" grpId="1"/>
      <p:bldP build="whole" bldLvl="1" animBg="1" rev="0" advAuto="0" spid="171" grpId="3"/>
      <p:bldP build="whole" bldLvl="1" animBg="1" rev="0" advAuto="0" spid="175" grpId="7"/>
      <p:bldP build="whole" bldLvl="1" animBg="1" rev="0" advAuto="0" spid="174" grpId="6"/>
      <p:bldP build="whole" bldLvl="1" animBg="1" rev="0" advAuto="0" spid="178" grpId="2"/>
      <p:bldP build="whole" bldLvl="1" animBg="1" rev="0" advAuto="0" spid="168" grpId="8"/>
      <p:bldP build="whole" bldLvl="1" animBg="1" rev="0" advAuto="0" spid="179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18 of 54</a:t>
            </a:r>
          </a:p>
        </p:txBody>
      </p:sp>
      <p:pic>
        <p:nvPicPr>
          <p:cNvPr id="182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19 of 54</a:t>
            </a:r>
          </a:p>
        </p:txBody>
      </p:sp>
      <p:pic>
        <p:nvPicPr>
          <p:cNvPr id="186" name="vocabulario2-header.png" descr="vocabulario2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 of 54</a:t>
            </a:r>
          </a:p>
        </p:txBody>
      </p:sp>
      <p:pic>
        <p:nvPicPr>
          <p:cNvPr id="1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laFamilia.png" descr="laFamil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cap02slide02.png" descr="cap02slide0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93975" y="1377950"/>
            <a:ext cx="3975100" cy="467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age02-2a.png" descr="page02-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72000" y="3230562"/>
            <a:ext cx="1397000" cy="22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ge02-1a.png" descr="page02-1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89387" y="1495425"/>
            <a:ext cx="2540001" cy="128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" grpId="2"/>
      <p:bldP build="whole" bldLvl="1" animBg="1" rev="0" advAuto="0" spid="21" grpId="1"/>
      <p:bldP build="whole" bldLvl="1" animBg="1" rev="0" advAuto="0" spid="18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20 of 54</a:t>
            </a:r>
          </a:p>
        </p:txBody>
      </p:sp>
      <p:pic>
        <p:nvPicPr>
          <p:cNvPr id="190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ElVerboTener.png" descr="ElVerboTen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900" y="985837"/>
            <a:ext cx="25654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1644650" y="2203449"/>
            <a:ext cx="6424102" cy="667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342900" indent="-342900"/>
            <a:r>
              <a:rPr b="1" sz="2000">
                <a:solidFill>
                  <a:srgbClr val="FF3300"/>
                </a:solidFill>
              </a:rPr>
              <a:t>1.</a:t>
            </a:r>
            <a:r>
              <a:rPr sz="2000"/>
              <a:t>	You will use the verb </a:t>
            </a:r>
            <a:r>
              <a:rPr b="1" sz="2000"/>
              <a:t>tener </a:t>
            </a:r>
            <a:r>
              <a:rPr i="1" sz="2000"/>
              <a:t>(to have) </a:t>
            </a:r>
            <a:r>
              <a:rPr sz="2000"/>
              <a:t>a great deal as </a:t>
            </a:r>
            <a:endParaRPr sz="2000"/>
          </a:p>
          <a:p>
            <a:pPr lvl="0" marL="342900" indent="-342900"/>
            <a:r>
              <a:rPr sz="2000"/>
              <a:t>	you speak Spanish. Study the forms of this verb.</a:t>
            </a:r>
          </a:p>
        </p:txBody>
      </p:sp>
      <p:sp>
        <p:nvSpPr>
          <p:cNvPr id="194" name="Shape 194"/>
          <p:cNvSpPr/>
          <p:nvPr/>
        </p:nvSpPr>
        <p:spPr>
          <a:xfrm>
            <a:off x="2103437" y="3489325"/>
            <a:ext cx="5171738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000"/>
              <a:t> 		  </a:t>
            </a:r>
            <a:r>
              <a:rPr b="1" sz="2000"/>
              <a:t>tener</a:t>
            </a:r>
            <a:endParaRPr b="1" sz="2000"/>
          </a:p>
          <a:p>
            <a:pPr lvl="0"/>
            <a:r>
              <a:rPr b="1" sz="2000"/>
              <a:t>yo </a:t>
            </a:r>
            <a:r>
              <a:rPr b="1" sz="2000">
                <a:solidFill>
                  <a:srgbClr val="FF3300"/>
                </a:solidFill>
              </a:rPr>
              <a:t>          </a:t>
            </a:r>
            <a:r>
              <a:rPr b="1" sz="2000"/>
              <a:t>                             nosotros(as)</a:t>
            </a:r>
            <a:endParaRPr b="1" sz="2000">
              <a:solidFill>
                <a:srgbClr val="FF3300"/>
              </a:solidFill>
            </a:endParaRPr>
          </a:p>
          <a:p>
            <a:pPr lvl="0"/>
            <a:r>
              <a:rPr b="1" sz="2000"/>
              <a:t>tú </a:t>
            </a:r>
            <a:r>
              <a:rPr b="1" sz="2000">
                <a:solidFill>
                  <a:srgbClr val="FF3300"/>
                </a:solidFill>
              </a:rPr>
              <a:t>          </a:t>
            </a:r>
            <a:r>
              <a:rPr b="1" sz="2000"/>
              <a:t>                              </a:t>
            </a:r>
            <a:r>
              <a:rPr b="1" i="1" sz="2000"/>
              <a:t>vosotros(as)</a:t>
            </a:r>
            <a:endParaRPr b="1" sz="2000">
              <a:solidFill>
                <a:srgbClr val="FF3300"/>
              </a:solidFill>
            </a:endParaRPr>
          </a:p>
          <a:p>
            <a:pPr lvl="0"/>
            <a:r>
              <a:rPr b="1" sz="2000"/>
              <a:t>Ud., él, ella </a:t>
            </a:r>
            <a:r>
              <a:rPr b="1" sz="2000">
                <a:solidFill>
                  <a:srgbClr val="FF3300"/>
                </a:solidFill>
              </a:rPr>
              <a:t>         </a:t>
            </a:r>
            <a:r>
              <a:rPr b="1" sz="2000"/>
              <a:t>               Uds., ellos, ellas</a:t>
            </a:r>
          </a:p>
        </p:txBody>
      </p:sp>
      <p:sp>
        <p:nvSpPr>
          <p:cNvPr id="195" name="Shape 195"/>
          <p:cNvSpPr/>
          <p:nvPr/>
        </p:nvSpPr>
        <p:spPr>
          <a:xfrm>
            <a:off x="2414587" y="3794125"/>
            <a:ext cx="79544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tengo</a:t>
            </a:r>
          </a:p>
        </p:txBody>
      </p:sp>
      <p:sp>
        <p:nvSpPr>
          <p:cNvPr id="196" name="Shape 196"/>
          <p:cNvSpPr/>
          <p:nvPr/>
        </p:nvSpPr>
        <p:spPr>
          <a:xfrm>
            <a:off x="2397125" y="4094162"/>
            <a:ext cx="8382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tienes</a:t>
            </a:r>
          </a:p>
        </p:txBody>
      </p:sp>
      <p:sp>
        <p:nvSpPr>
          <p:cNvPr id="197" name="Shape 197"/>
          <p:cNvSpPr/>
          <p:nvPr/>
        </p:nvSpPr>
        <p:spPr>
          <a:xfrm>
            <a:off x="3382962" y="4403725"/>
            <a:ext cx="696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tiene</a:t>
            </a:r>
          </a:p>
        </p:txBody>
      </p:sp>
      <p:sp>
        <p:nvSpPr>
          <p:cNvPr id="198" name="Shape 198"/>
          <p:cNvSpPr/>
          <p:nvPr/>
        </p:nvSpPr>
        <p:spPr>
          <a:xfrm>
            <a:off x="6272212" y="3792537"/>
            <a:ext cx="1148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tenemos</a:t>
            </a:r>
          </a:p>
        </p:txBody>
      </p:sp>
      <p:sp>
        <p:nvSpPr>
          <p:cNvPr id="199" name="Shape 199"/>
          <p:cNvSpPr/>
          <p:nvPr/>
        </p:nvSpPr>
        <p:spPr>
          <a:xfrm>
            <a:off x="6246812" y="4097337"/>
            <a:ext cx="8382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2000">
                <a:solidFill>
                  <a:srgbClr val="FF3300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2000">
                <a:solidFill>
                  <a:srgbClr val="FF3300"/>
                </a:solidFill>
              </a:rPr>
              <a:t>tenéis</a:t>
            </a:r>
          </a:p>
        </p:txBody>
      </p:sp>
      <p:sp>
        <p:nvSpPr>
          <p:cNvPr id="200" name="Shape 200"/>
          <p:cNvSpPr/>
          <p:nvPr/>
        </p:nvSpPr>
        <p:spPr>
          <a:xfrm>
            <a:off x="6653212" y="4405312"/>
            <a:ext cx="8521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tienen</a:t>
            </a:r>
          </a:p>
        </p:txBody>
      </p:sp>
      <p:sp>
        <p:nvSpPr>
          <p:cNvPr id="201" name="Shape 201"/>
          <p:cNvSpPr/>
          <p:nvPr/>
        </p:nvSpPr>
        <p:spPr>
          <a:xfrm>
            <a:off x="6362700" y="4121150"/>
            <a:ext cx="881063" cy="0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6743700" y="4735512"/>
            <a:ext cx="669926" cy="1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3" name="Shape 203"/>
          <p:cNvSpPr/>
          <p:nvPr/>
        </p:nvSpPr>
        <p:spPr>
          <a:xfrm flipV="1">
            <a:off x="6330950" y="4425950"/>
            <a:ext cx="614363" cy="1588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3462337" y="4732337"/>
            <a:ext cx="576264" cy="1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2486025" y="4429125"/>
            <a:ext cx="638175" cy="0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06" name="Shape 206"/>
          <p:cNvSpPr/>
          <p:nvPr/>
        </p:nvSpPr>
        <p:spPr>
          <a:xfrm>
            <a:off x="2509837" y="4122737"/>
            <a:ext cx="593726" cy="1"/>
          </a:xfrm>
          <a:prstGeom prst="line">
            <a:avLst/>
          </a:prstGeom>
          <a:ln w="12700">
            <a:solidFill>
              <a:srgbClr val="FF3300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7"/>
      <p:bldP build="whole" bldLvl="1" animBg="1" rev="0" advAuto="0" spid="198" grpId="4"/>
      <p:bldP build="whole" bldLvl="1" animBg="1" rev="0" advAuto="0" spid="200" grpId="6"/>
      <p:bldP build="whole" bldLvl="1" animBg="1" rev="0" advAuto="0" spid="197" grpId="3"/>
      <p:bldP build="whole" bldLvl="1" animBg="1" rev="0" advAuto="0" spid="195" grpId="1"/>
      <p:bldP build="whole" bldLvl="1" animBg="1" rev="0" advAuto="0" spid="196" grpId="2"/>
      <p:bldP build="whole" bldLvl="1" animBg="1" rev="0" advAuto="0" spid="199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21 of 54</a:t>
            </a:r>
          </a:p>
        </p:txBody>
      </p:sp>
      <p:pic>
        <p:nvPicPr>
          <p:cNvPr id="209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ElVerboTener.png" descr="ElVerboTener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5900" y="985837"/>
            <a:ext cx="25654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1898650" y="2209509"/>
            <a:ext cx="6011129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2.</a:t>
            </a:r>
            <a:r>
              <a:rPr b="1" sz="2000"/>
              <a:t> </a:t>
            </a:r>
            <a:r>
              <a:rPr sz="2000"/>
              <a:t>You use the verb </a:t>
            </a:r>
            <a:r>
              <a:rPr b="1" sz="2000"/>
              <a:t>tener </a:t>
            </a:r>
            <a:r>
              <a:rPr sz="2000"/>
              <a:t>to express age </a:t>
            </a:r>
            <a:r>
              <a:rPr b="1" sz="2000"/>
              <a:t>(</a:t>
            </a:r>
            <a:r>
              <a:rPr sz="2000">
                <a:solidFill>
                  <a:srgbClr val="FF3300"/>
                </a:solidFill>
              </a:rPr>
              <a:t>_______</a:t>
            </a:r>
            <a:r>
              <a:rPr b="1" sz="2000"/>
              <a:t>).</a:t>
            </a:r>
          </a:p>
        </p:txBody>
      </p:sp>
      <p:sp>
        <p:nvSpPr>
          <p:cNvPr id="213" name="Shape 213"/>
          <p:cNvSpPr/>
          <p:nvPr/>
        </p:nvSpPr>
        <p:spPr>
          <a:xfrm>
            <a:off x="6203950" y="2209800"/>
            <a:ext cx="97937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33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FF3300"/>
                </a:solidFill>
              </a:rPr>
              <a:t>la edad</a:t>
            </a:r>
          </a:p>
        </p:txBody>
      </p:sp>
      <p:sp>
        <p:nvSpPr>
          <p:cNvPr id="214" name="Shape 214"/>
          <p:cNvSpPr/>
          <p:nvPr/>
        </p:nvSpPr>
        <p:spPr>
          <a:xfrm>
            <a:off x="2555875" y="3293772"/>
            <a:ext cx="28985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¿Cuántos años tienes?</a:t>
            </a:r>
          </a:p>
        </p:txBody>
      </p:sp>
      <p:sp>
        <p:nvSpPr>
          <p:cNvPr id="215" name="Shape 215"/>
          <p:cNvSpPr/>
          <p:nvPr/>
        </p:nvSpPr>
        <p:spPr>
          <a:xfrm>
            <a:off x="2547937" y="3820822"/>
            <a:ext cx="287991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 sz="2000"/>
            </a:lvl1pPr>
          </a:lstStyle>
          <a:p>
            <a:pPr lvl="0">
              <a:defRPr b="0" sz="1800"/>
            </a:pPr>
            <a:r>
              <a:rPr b="1" sz="2000"/>
              <a:t>Yo tengo catorce años.</a:t>
            </a:r>
          </a:p>
        </p:txBody>
      </p:sp>
      <p:sp>
        <p:nvSpPr>
          <p:cNvPr id="216" name="Shape 216"/>
          <p:cNvSpPr/>
          <p:nvPr/>
        </p:nvSpPr>
        <p:spPr>
          <a:xfrm>
            <a:off x="2549525" y="4331997"/>
            <a:ext cx="449382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/>
              <a:t>Mi hermana menor tiene once años.</a:t>
            </a:r>
            <a:r>
              <a:rPr sz="2000"/>
              <a:t>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4"/>
      <p:bldP build="whole" bldLvl="1" animBg="1" rev="0" advAuto="0" spid="210" grpId="5"/>
      <p:bldP build="whole" bldLvl="1" animBg="1" rev="0" advAuto="0" spid="215" grpId="3"/>
      <p:bldP build="whole" bldLvl="1" animBg="1" rev="0" advAuto="0" spid="213" grpId="1"/>
      <p:bldP build="whole" bldLvl="1" animBg="1" rev="0" advAuto="0" spid="214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22 of 54</a:t>
            </a:r>
          </a:p>
        </p:txBody>
      </p:sp>
      <p:pic>
        <p:nvPicPr>
          <p:cNvPr id="219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23 of 54</a:t>
            </a:r>
          </a:p>
        </p:txBody>
      </p:sp>
      <p:pic>
        <p:nvPicPr>
          <p:cNvPr id="223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24 of 54</a:t>
            </a:r>
          </a:p>
        </p:txBody>
      </p:sp>
      <p:pic>
        <p:nvPicPr>
          <p:cNvPr id="22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25 of 54</a:t>
            </a:r>
          </a:p>
        </p:txBody>
      </p:sp>
      <p:pic>
        <p:nvPicPr>
          <p:cNvPr id="23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LosAdjectivos.png" descr="LosAdjectiv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675" y="1039812"/>
            <a:ext cx="3987800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481012" y="1661822"/>
            <a:ext cx="902663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 marL="342900" indent="-342900"/>
            <a:r>
              <a:rPr b="1" sz="2000">
                <a:solidFill>
                  <a:srgbClr val="FF3300"/>
                </a:solidFill>
              </a:rPr>
              <a:t>1.</a:t>
            </a:r>
            <a:r>
              <a:rPr sz="2000"/>
              <a:t>  A possessive adjective tells who owns or possesses something — </a:t>
            </a:r>
            <a:r>
              <a:rPr i="1" sz="2000"/>
              <a:t>my </a:t>
            </a:r>
            <a:r>
              <a:rPr sz="2000"/>
              <a:t>book </a:t>
            </a:r>
            <a:endParaRPr sz="2000"/>
          </a:p>
          <a:p>
            <a:pPr lvl="0" marL="342900" indent="-342900"/>
            <a:r>
              <a:rPr sz="2000"/>
              <a:t>     and </a:t>
            </a:r>
            <a:r>
              <a:rPr i="1" sz="2000"/>
              <a:t>your </a:t>
            </a:r>
            <a:r>
              <a:rPr sz="2000"/>
              <a:t>pencil. Observe the possessive adjectives in Spanish. Note that, </a:t>
            </a:r>
            <a:endParaRPr sz="2000"/>
          </a:p>
          <a:p>
            <a:pPr lvl="0" marL="342900" indent="-342900"/>
            <a:r>
              <a:rPr sz="2000"/>
              <a:t>     like other adjectives in Spanish, they agree with the noun they modify.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1614487" y="2788947"/>
            <a:ext cx="6611651" cy="375231"/>
            <a:chOff x="0" y="0"/>
            <a:chExt cx="6611649" cy="375230"/>
          </a:xfrm>
        </p:grpSpPr>
        <p:sp>
          <p:nvSpPr>
            <p:cNvPr id="235" name="Shape 235"/>
            <p:cNvSpPr/>
            <p:nvPr/>
          </p:nvSpPr>
          <p:spPr>
            <a:xfrm>
              <a:off x="701675" y="90777"/>
              <a:ext cx="339725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6" name="Shape 236"/>
            <p:cNvSpPr/>
            <p:nvPr/>
          </p:nvSpPr>
          <p:spPr>
            <a:xfrm>
              <a:off x="1938337" y="93952"/>
              <a:ext cx="339726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3278187" y="93952"/>
              <a:ext cx="400051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8" name="Shape 238"/>
            <p:cNvSpPr/>
            <p:nvPr/>
          </p:nvSpPr>
          <p:spPr>
            <a:xfrm>
              <a:off x="4767262" y="93952"/>
              <a:ext cx="400051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0"/>
              <a:ext cx="661165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yo      mi padre    mi prima     mis padres     mis primas</a:t>
              </a:r>
            </a:p>
          </p:txBody>
        </p:sp>
      </p:grpSp>
      <p:grpSp>
        <p:nvGrpSpPr>
          <p:cNvPr id="246" name="Group 246"/>
          <p:cNvGrpSpPr/>
          <p:nvPr/>
        </p:nvGrpSpPr>
        <p:grpSpPr>
          <a:xfrm>
            <a:off x="1643062" y="3300122"/>
            <a:ext cx="6610535" cy="375231"/>
            <a:chOff x="0" y="0"/>
            <a:chExt cx="6610533" cy="375230"/>
          </a:xfrm>
        </p:grpSpPr>
        <p:sp>
          <p:nvSpPr>
            <p:cNvPr id="241" name="Shape 241"/>
            <p:cNvSpPr/>
            <p:nvPr/>
          </p:nvSpPr>
          <p:spPr>
            <a:xfrm>
              <a:off x="741362" y="95540"/>
              <a:ext cx="257176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1920875" y="90777"/>
              <a:ext cx="257175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43" name="Shape 243"/>
            <p:cNvSpPr/>
            <p:nvPr/>
          </p:nvSpPr>
          <p:spPr>
            <a:xfrm>
              <a:off x="3246437" y="92365"/>
              <a:ext cx="371476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44" name="Shape 244"/>
            <p:cNvSpPr/>
            <p:nvPr/>
          </p:nvSpPr>
          <p:spPr>
            <a:xfrm>
              <a:off x="4759325" y="90777"/>
              <a:ext cx="357188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0"/>
              <a:ext cx="6610534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tú       tu padre    tu prima      tus padres      tus primas </a:t>
              </a:r>
            </a:p>
          </p:txBody>
        </p:sp>
      </p:grpSp>
      <p:pic>
        <p:nvPicPr>
          <p:cNvPr id="247" name="cap02slide25.png" descr="cap02slide2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52687" y="3727450"/>
            <a:ext cx="1689101" cy="25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cap02slide25b.png" descr="cap02slide25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1050" y="3714750"/>
            <a:ext cx="2324100" cy="260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3"/>
      <p:bldP build="whole" bldLvl="1" animBg="1" rev="0" advAuto="0" spid="240" grpId="1"/>
      <p:bldP build="whole" bldLvl="1" animBg="1" rev="0" advAuto="0" spid="247" grpId="2"/>
      <p:bldP build="whole" bldLvl="1" animBg="1" rev="0" advAuto="0" spid="248" grpId="4"/>
      <p:bldP build="whole" bldLvl="1" animBg="1" rev="0" advAuto="0" spid="232" grpId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26 of 54</a:t>
            </a:r>
          </a:p>
        </p:txBody>
      </p:sp>
      <p:pic>
        <p:nvPicPr>
          <p:cNvPr id="251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LosAdjectivos.png" descr="LosAdjectiv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675" y="1039812"/>
            <a:ext cx="3987800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1254125" y="1878012"/>
            <a:ext cx="1064082" cy="183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 sz="2000"/>
              <a:t>él</a:t>
            </a:r>
            <a:endParaRPr b="1" sz="2000"/>
          </a:p>
          <a:p>
            <a:pPr lvl="0"/>
            <a:r>
              <a:rPr b="1" sz="2000"/>
              <a:t>ella</a:t>
            </a:r>
            <a:endParaRPr b="1" sz="2000"/>
          </a:p>
          <a:p>
            <a:pPr lvl="0"/>
            <a:r>
              <a:rPr b="1" sz="2000"/>
              <a:t>ellos</a:t>
            </a:r>
            <a:endParaRPr b="1" sz="2000"/>
          </a:p>
          <a:p>
            <a:pPr lvl="0"/>
            <a:r>
              <a:rPr b="1" sz="2000"/>
              <a:t>ellas</a:t>
            </a:r>
            <a:endParaRPr b="1" sz="2000"/>
          </a:p>
          <a:p>
            <a:pPr lvl="0"/>
            <a:r>
              <a:rPr b="1" sz="2000"/>
              <a:t>usted</a:t>
            </a:r>
            <a:br>
              <a:rPr b="1" sz="2000"/>
            </a:br>
            <a:r>
              <a:rPr b="1" sz="2000"/>
              <a:t>ustedes</a:t>
            </a:r>
          </a:p>
        </p:txBody>
      </p:sp>
      <p:grpSp>
        <p:nvGrpSpPr>
          <p:cNvPr id="260" name="Group 260"/>
          <p:cNvGrpSpPr/>
          <p:nvPr/>
        </p:nvGrpSpPr>
        <p:grpSpPr>
          <a:xfrm>
            <a:off x="2968624" y="2603500"/>
            <a:ext cx="5538973" cy="375231"/>
            <a:chOff x="0" y="0"/>
            <a:chExt cx="5538971" cy="375230"/>
          </a:xfrm>
        </p:grpSpPr>
        <p:sp>
          <p:nvSpPr>
            <p:cNvPr id="255" name="Shape 255"/>
            <p:cNvSpPr/>
            <p:nvPr/>
          </p:nvSpPr>
          <p:spPr>
            <a:xfrm>
              <a:off x="69850" y="104774"/>
              <a:ext cx="276225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01737" y="106362"/>
              <a:ext cx="276226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7" name="Shape 257"/>
            <p:cNvSpPr/>
            <p:nvPr/>
          </p:nvSpPr>
          <p:spPr>
            <a:xfrm>
              <a:off x="2368550" y="103187"/>
              <a:ext cx="360363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8" name="Shape 258"/>
            <p:cNvSpPr/>
            <p:nvPr/>
          </p:nvSpPr>
          <p:spPr>
            <a:xfrm>
              <a:off x="3687762" y="104774"/>
              <a:ext cx="360363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9" name="Shape 259"/>
            <p:cNvSpPr/>
            <p:nvPr/>
          </p:nvSpPr>
          <p:spPr>
            <a:xfrm>
              <a:off x="0" y="0"/>
              <a:ext cx="5538972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su padre   su prima   sus padres   sus primas</a:t>
              </a:r>
            </a:p>
          </p:txBody>
        </p:sp>
      </p:grpSp>
      <p:sp>
        <p:nvSpPr>
          <p:cNvPr id="261" name="Shape 261"/>
          <p:cNvSpPr/>
          <p:nvPr/>
        </p:nvSpPr>
        <p:spPr>
          <a:xfrm>
            <a:off x="2362200" y="1968500"/>
            <a:ext cx="381001" cy="173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0"/>
                </a:lnTo>
                <a:cubicBezTo>
                  <a:pt x="5965" y="0"/>
                  <a:pt x="10800" y="944"/>
                  <a:pt x="10800" y="2109"/>
                </a:cubicBezTo>
                <a:lnTo>
                  <a:pt x="10800" y="8691"/>
                </a:lnTo>
                <a:cubicBezTo>
                  <a:pt x="10800" y="9856"/>
                  <a:pt x="15635" y="10800"/>
                  <a:pt x="21600" y="10800"/>
                </a:cubicBezTo>
                <a:lnTo>
                  <a:pt x="21600" y="10800"/>
                </a:lnTo>
                <a:cubicBezTo>
                  <a:pt x="15635" y="10800"/>
                  <a:pt x="10800" y="11744"/>
                  <a:pt x="10800" y="12909"/>
                </a:cubicBezTo>
                <a:lnTo>
                  <a:pt x="10800" y="19491"/>
                </a:lnTo>
                <a:cubicBezTo>
                  <a:pt x="10800" y="20656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00FF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62" name="cap02slide26.png" descr="cap02slide26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59137" y="3217862"/>
            <a:ext cx="2603501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0" grpId="1"/>
      <p:bldP build="whole" bldLvl="1" animBg="1" rev="0" advAuto="0" spid="262" grpId="2"/>
      <p:bldP build="whole" bldLvl="1" animBg="1" rev="0" advAuto="0" spid="252" grpId="3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27 of 54</a:t>
            </a:r>
          </a:p>
        </p:txBody>
      </p:sp>
      <p:pic>
        <p:nvPicPr>
          <p:cNvPr id="265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LosAdjectivos.png" descr="LosAdjectiv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675" y="1039812"/>
            <a:ext cx="3987800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1114425" y="2209800"/>
            <a:ext cx="7822615" cy="95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marL="342900" indent="-342900"/>
            <a:r>
              <a:rPr b="1" sz="2000">
                <a:solidFill>
                  <a:srgbClr val="FF3300"/>
                </a:solidFill>
              </a:rPr>
              <a:t>2.</a:t>
            </a:r>
            <a:r>
              <a:rPr sz="2000"/>
              <a:t>   The possessive adjectives </a:t>
            </a:r>
            <a:r>
              <a:rPr b="1" sz="2000"/>
              <a:t>mi, tu, </a:t>
            </a:r>
            <a:r>
              <a:rPr sz="2000"/>
              <a:t>and </a:t>
            </a:r>
            <a:r>
              <a:rPr b="1" sz="2000"/>
              <a:t>su </a:t>
            </a:r>
            <a:r>
              <a:rPr sz="2000"/>
              <a:t>have only two </a:t>
            </a:r>
            <a:endParaRPr sz="2000"/>
          </a:p>
          <a:p>
            <a:pPr lvl="0" marL="342900" indent="-342900"/>
            <a:r>
              <a:rPr sz="2000"/>
              <a:t>      forms—</a:t>
            </a:r>
            <a:r>
              <a:rPr sz="2000">
                <a:solidFill>
                  <a:srgbClr val="FF3300"/>
                </a:solidFill>
              </a:rPr>
              <a:t>_______________</a:t>
            </a:r>
            <a:r>
              <a:rPr sz="2000"/>
              <a:t>. As you can see from the </a:t>
            </a:r>
            <a:endParaRPr sz="2000"/>
          </a:p>
          <a:p>
            <a:pPr lvl="0" marL="342900" indent="-342900"/>
            <a:r>
              <a:rPr sz="2000"/>
              <a:t>      examples above, </a:t>
            </a:r>
            <a:r>
              <a:rPr b="1" sz="2000"/>
              <a:t>su </a:t>
            </a:r>
            <a:r>
              <a:rPr sz="2000"/>
              <a:t>and </a:t>
            </a:r>
            <a:r>
              <a:rPr b="1" sz="2000"/>
              <a:t>sus </a:t>
            </a:r>
            <a:r>
              <a:rPr sz="2000"/>
              <a:t>can refer to many different people. </a:t>
            </a:r>
          </a:p>
        </p:txBody>
      </p:sp>
      <p:sp>
        <p:nvSpPr>
          <p:cNvPr id="269" name="Shape 269"/>
          <p:cNvSpPr/>
          <p:nvPr/>
        </p:nvSpPr>
        <p:spPr>
          <a:xfrm>
            <a:off x="2173287" y="3663659"/>
            <a:ext cx="2433301" cy="154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/>
              <a:t>el perro de él</a:t>
            </a:r>
            <a:endParaRPr sz="2000"/>
          </a:p>
          <a:p>
            <a:pPr lvl="0"/>
            <a:r>
              <a:rPr b="1" sz="2000"/>
              <a:t>el perro de ella</a:t>
            </a:r>
            <a:endParaRPr sz="2000"/>
          </a:p>
          <a:p>
            <a:pPr lvl="0"/>
            <a:r>
              <a:rPr b="1" sz="2000"/>
              <a:t>el perro de usted</a:t>
            </a:r>
            <a:endParaRPr sz="2000"/>
          </a:p>
          <a:p>
            <a:pPr lvl="0"/>
            <a:r>
              <a:rPr b="1" sz="2000"/>
              <a:t>el perro de ellos</a:t>
            </a:r>
            <a:endParaRPr b="1" sz="2000"/>
          </a:p>
          <a:p>
            <a:pPr lvl="0"/>
            <a:r>
              <a:rPr b="1" sz="2000"/>
              <a:t>el perro de ustedes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2750" y="3650959"/>
            <a:ext cx="1190958" cy="15436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/>
              <a:t>su perro</a:t>
            </a:r>
            <a:endParaRPr sz="2000"/>
          </a:p>
          <a:p>
            <a:pPr lvl="0"/>
            <a:r>
              <a:rPr b="1" sz="2000"/>
              <a:t>su perro</a:t>
            </a:r>
            <a:endParaRPr sz="2000"/>
          </a:p>
          <a:p>
            <a:pPr lvl="0"/>
            <a:r>
              <a:rPr b="1" sz="2000"/>
              <a:t>su perro</a:t>
            </a:r>
            <a:endParaRPr sz="2000"/>
          </a:p>
          <a:p>
            <a:pPr lvl="0"/>
            <a:r>
              <a:rPr b="1" sz="2000"/>
              <a:t>su perro</a:t>
            </a:r>
            <a:endParaRPr b="1" sz="2000"/>
          </a:p>
          <a:p>
            <a:pPr lvl="0"/>
            <a:r>
              <a:rPr b="1" sz="2000"/>
              <a:t>su perro</a:t>
            </a:r>
            <a:r>
              <a:rPr sz="2000"/>
              <a:t> </a:t>
            </a:r>
          </a:p>
        </p:txBody>
      </p:sp>
      <p:sp>
        <p:nvSpPr>
          <p:cNvPr id="271" name="Shape 271"/>
          <p:cNvSpPr/>
          <p:nvPr/>
        </p:nvSpPr>
        <p:spPr>
          <a:xfrm>
            <a:off x="2312987" y="2509837"/>
            <a:ext cx="217979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>
                <a:solidFill>
                  <a:srgbClr val="FF33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3300"/>
                </a:solidFill>
              </a:rPr>
              <a:t>singular and plural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9" grpId="2"/>
      <p:bldP build="whole" bldLvl="1" animBg="1" rev="0" advAuto="0" spid="271" grpId="1"/>
      <p:bldP build="whole" bldLvl="1" animBg="1" rev="0" advAuto="0" spid="266" grpId="4"/>
      <p:bldP build="whole" bldLvl="1" animBg="1" rev="0" advAuto="0" spid="270" grpId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roup 275"/>
          <p:cNvGrpSpPr/>
          <p:nvPr/>
        </p:nvGrpSpPr>
        <p:grpSpPr>
          <a:xfrm>
            <a:off x="3338954" y="4251034"/>
            <a:ext cx="2080330" cy="375232"/>
            <a:chOff x="0" y="0"/>
            <a:chExt cx="2080329" cy="375230"/>
          </a:xfrm>
        </p:grpSpPr>
        <p:sp>
          <p:nvSpPr>
            <p:cNvPr id="273" name="Shape 273"/>
            <p:cNvSpPr/>
            <p:nvPr/>
          </p:nvSpPr>
          <p:spPr>
            <a:xfrm>
              <a:off x="864745" y="90777"/>
              <a:ext cx="252414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0" y="0"/>
              <a:ext cx="2080330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nuestros padres</a:t>
              </a:r>
            </a:p>
          </p:txBody>
        </p:sp>
      </p:grpSp>
      <p:grpSp>
        <p:nvGrpSpPr>
          <p:cNvPr id="278" name="Group 278"/>
          <p:cNvGrpSpPr/>
          <p:nvPr/>
        </p:nvGrpSpPr>
        <p:grpSpPr>
          <a:xfrm>
            <a:off x="3381791" y="3481097"/>
            <a:ext cx="1797805" cy="375231"/>
            <a:chOff x="0" y="0"/>
            <a:chExt cx="1797804" cy="375230"/>
          </a:xfrm>
        </p:grpSpPr>
        <p:sp>
          <p:nvSpPr>
            <p:cNvPr id="276" name="Shape 276"/>
            <p:cNvSpPr/>
            <p:nvPr/>
          </p:nvSpPr>
          <p:spPr>
            <a:xfrm>
              <a:off x="826670" y="89190"/>
              <a:ext cx="142876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0" y="0"/>
              <a:ext cx="1797805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nuestro padre</a:t>
              </a:r>
            </a:p>
          </p:txBody>
        </p:sp>
      </p:grpSp>
      <p:sp>
        <p:nvSpPr>
          <p:cNvPr id="279" name="Shape 27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28 of 54</a:t>
            </a:r>
          </a:p>
        </p:txBody>
      </p:sp>
      <p:pic>
        <p:nvPicPr>
          <p:cNvPr id="280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LosAdjectivos.png" descr="LosAdjectivos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675" y="1039812"/>
            <a:ext cx="3987800" cy="48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281112" y="2242847"/>
            <a:ext cx="7120271" cy="1251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 sz="2000">
                <a:solidFill>
                  <a:srgbClr val="FF3300"/>
                </a:solidFill>
              </a:rPr>
              <a:t>3.</a:t>
            </a:r>
            <a:r>
              <a:rPr b="1" sz="2000"/>
              <a:t> </a:t>
            </a:r>
            <a:r>
              <a:rPr sz="2000"/>
              <a:t>The possessive adjective </a:t>
            </a:r>
            <a:r>
              <a:rPr b="1" sz="2000"/>
              <a:t>nuestro (</a:t>
            </a:r>
            <a:r>
              <a:rPr sz="2000"/>
              <a:t>and </a:t>
            </a:r>
            <a:r>
              <a:rPr b="1" sz="2000"/>
              <a:t>vuestro), </a:t>
            </a:r>
            <a:r>
              <a:rPr sz="2000"/>
              <a:t>like other </a:t>
            </a:r>
            <a:br>
              <a:rPr sz="2000"/>
            </a:br>
            <a:r>
              <a:rPr sz="2000"/>
              <a:t>    adjectives</a:t>
            </a:r>
            <a:r>
              <a:rPr b="1" sz="2000"/>
              <a:t> </a:t>
            </a:r>
            <a:r>
              <a:rPr sz="2000"/>
              <a:t>that end in </a:t>
            </a:r>
            <a:r>
              <a:rPr b="1" sz="2000"/>
              <a:t>-o, </a:t>
            </a:r>
            <a:r>
              <a:rPr sz="2000"/>
              <a:t>has four forms.</a:t>
            </a:r>
            <a:endParaRPr sz="2000"/>
          </a:p>
          <a:p>
            <a:pPr lvl="0"/>
            <a:r>
              <a:rPr b="1" sz="2000"/>
              <a:t>    </a:t>
            </a:r>
            <a:endParaRPr b="1" sz="2000"/>
          </a:p>
          <a:p>
            <a:pPr lvl="0"/>
            <a:r>
              <a:rPr b="1" sz="2000"/>
              <a:t>                                  nosotros(as)</a:t>
            </a:r>
            <a:r>
              <a:t> </a:t>
            </a:r>
          </a:p>
        </p:txBody>
      </p:sp>
      <p:grpSp>
        <p:nvGrpSpPr>
          <p:cNvPr id="286" name="Group 286"/>
          <p:cNvGrpSpPr/>
          <p:nvPr/>
        </p:nvGrpSpPr>
        <p:grpSpPr>
          <a:xfrm>
            <a:off x="3402230" y="3862097"/>
            <a:ext cx="1783915" cy="375231"/>
            <a:chOff x="0" y="0"/>
            <a:chExt cx="1783913" cy="375230"/>
          </a:xfrm>
        </p:grpSpPr>
        <p:sp>
          <p:nvSpPr>
            <p:cNvPr id="284" name="Shape 284"/>
            <p:cNvSpPr/>
            <p:nvPr/>
          </p:nvSpPr>
          <p:spPr>
            <a:xfrm>
              <a:off x="806231" y="84427"/>
              <a:ext cx="142876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0" y="0"/>
              <a:ext cx="1783914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nuestra prima</a:t>
              </a:r>
            </a:p>
          </p:txBody>
        </p:sp>
      </p:grpSp>
      <p:grpSp>
        <p:nvGrpSpPr>
          <p:cNvPr id="289" name="Group 289"/>
          <p:cNvGrpSpPr/>
          <p:nvPr/>
        </p:nvGrpSpPr>
        <p:grpSpPr>
          <a:xfrm>
            <a:off x="3359393" y="4624097"/>
            <a:ext cx="2066439" cy="375231"/>
            <a:chOff x="0" y="0"/>
            <a:chExt cx="2066438" cy="375230"/>
          </a:xfrm>
        </p:grpSpPr>
        <p:sp>
          <p:nvSpPr>
            <p:cNvPr id="287" name="Shape 287"/>
            <p:cNvSpPr/>
            <p:nvPr/>
          </p:nvSpPr>
          <p:spPr>
            <a:xfrm>
              <a:off x="844306" y="84427"/>
              <a:ext cx="252414" cy="24765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0" y="0"/>
              <a:ext cx="2066439" cy="3752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nuestras primas</a:t>
              </a:r>
            </a:p>
          </p:txBody>
        </p:sp>
      </p:grpSp>
      <p:pic>
        <p:nvPicPr>
          <p:cNvPr id="290" name="quickpass_02.png" descr="quickpass_02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24712" y="255587"/>
            <a:ext cx="1627188" cy="841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2"/>
      <p:bldP build="whole" bldLvl="1" animBg="1" rev="0" advAuto="0" spid="278" grpId="1"/>
      <p:bldP build="whole" bldLvl="1" animBg="1" rev="0" advAuto="0" spid="281" grpId="5"/>
      <p:bldP build="whole" bldLvl="1" animBg="1" rev="0" advAuto="0" spid="275" grpId="3"/>
      <p:bldP build="whole" bldLvl="1" animBg="1" rev="0" advAuto="0" spid="289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29 of 54</a:t>
            </a:r>
          </a:p>
        </p:txBody>
      </p:sp>
      <p:pic>
        <p:nvPicPr>
          <p:cNvPr id="293" name="gramatica-header.png" descr="gramatica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96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 of 54</a:t>
            </a:r>
          </a:p>
        </p:txBody>
      </p:sp>
      <p:pic>
        <p:nvPicPr>
          <p:cNvPr id="26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aFamilia.png" descr="laFamil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cap02slide03.png" descr="cap02slide03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25612" y="1993900"/>
            <a:ext cx="5715001" cy="400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page03-1a.png" descr="page03-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38600" y="2027237"/>
            <a:ext cx="14097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page03-2a.png" descr="page03-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14587" y="5672137"/>
            <a:ext cx="21209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ge03-3a.png" descr="page03-3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973637" y="5672137"/>
            <a:ext cx="2044701" cy="25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" grpId="1"/>
      <p:bldP build="whole" bldLvl="1" animBg="1" rev="0" advAuto="0" spid="31" grpId="3"/>
      <p:bldP build="whole" bldLvl="1" animBg="1" rev="0" advAuto="0" spid="26" grpId="4"/>
      <p:bldP build="whole" bldLvl="1" animBg="1" rev="0" advAuto="0" spid="30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30 of 54</a:t>
            </a:r>
          </a:p>
        </p:txBody>
      </p:sp>
      <p:pic>
        <p:nvPicPr>
          <p:cNvPr id="29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cap02slide30.png" descr="cap02slide30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12900" y="2208212"/>
            <a:ext cx="5918200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slide 30-txt1a.png" descr="slide 30-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22425" y="2211387"/>
            <a:ext cx="1447800" cy="91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slide 30-txt2a.png" descr="slide 30-txt2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45125" y="3403600"/>
            <a:ext cx="1676400" cy="30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LaHermana1.png" descr="LaHermana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025" y="1111250"/>
            <a:ext cx="3810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3"/>
      <p:bldP build="whole" bldLvl="1" animBg="1" rev="0" advAuto="0" spid="301" grpId="2"/>
      <p:bldP build="whole" bldLvl="1" animBg="1" rev="0" advAuto="0" spid="30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31 of 54</a:t>
            </a:r>
          </a:p>
        </p:txBody>
      </p:sp>
      <p:pic>
        <p:nvPicPr>
          <p:cNvPr id="305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cap02slide31.png" descr="cap02slide3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38537" y="2235200"/>
            <a:ext cx="2095501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slide 31-txt1a.png" descr="slide 31-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41712" y="2266950"/>
            <a:ext cx="20955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slide 31-txt1b.png" descr="slide 31-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8487" y="2892425"/>
            <a:ext cx="11811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LaHermana1.png" descr="LaHermana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025" y="1111250"/>
            <a:ext cx="3810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8" grpId="1"/>
      <p:bldP build="whole" bldLvl="1" animBg="1" rev="0" advAuto="0" spid="305" grpId="3"/>
      <p:bldP build="whole" bldLvl="1" animBg="1" rev="0" advAuto="0" spid="309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32 of 54</a:t>
            </a:r>
          </a:p>
        </p:txBody>
      </p:sp>
      <p:pic>
        <p:nvPicPr>
          <p:cNvPr id="313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cap02slide32.png" descr="cap02slide3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325" y="2206625"/>
            <a:ext cx="7275513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lide 32-txt1a.png" descr="slide 32-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22725" y="2359025"/>
            <a:ext cx="1828800" cy="50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slide 32-txt1b.png" descr="slide 32-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94412" y="2284412"/>
            <a:ext cx="1333501" cy="736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LaHermana1.png" descr="LaHermana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025" y="1111250"/>
            <a:ext cx="3810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6" grpId="1"/>
      <p:bldP build="whole" bldLvl="1" animBg="1" rev="0" advAuto="0" spid="317" grpId="2"/>
      <p:bldP build="whole" bldLvl="1" animBg="1" rev="0" advAuto="0" spid="313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33 of 54</a:t>
            </a:r>
          </a:p>
        </p:txBody>
      </p:sp>
      <p:pic>
        <p:nvPicPr>
          <p:cNvPr id="32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cap02slide33.png" descr="cap02slide3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38487" y="2290762"/>
            <a:ext cx="29464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slide 33-txt1a.png" descr="slide 33-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2775" y="2430462"/>
            <a:ext cx="1270000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slide 33-txt1b.png" descr="slide 33-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67250" y="2335212"/>
            <a:ext cx="1244600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LaHermana1.png" descr="LaHermana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025" y="1111250"/>
            <a:ext cx="3810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2"/>
      <p:bldP build="whole" bldLvl="1" animBg="1" rev="0" advAuto="0" spid="324" grpId="1"/>
      <p:bldP build="whole" bldLvl="1" animBg="1" rev="0" advAuto="0" spid="321" grpId="3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34 of 54</a:t>
            </a:r>
          </a:p>
        </p:txBody>
      </p:sp>
      <p:pic>
        <p:nvPicPr>
          <p:cNvPr id="32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cap02slide34.png" descr="cap02slide3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7625" y="2320925"/>
            <a:ext cx="40005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slide 34-txt1a.png" descr="slide 34-txt1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89237" y="2584450"/>
            <a:ext cx="1638301" cy="558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slide 34-txt1b.png" descr="slide 34-txt1b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135562" y="4429125"/>
            <a:ext cx="1447801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LaHermana1.png" descr="LaHermana1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7025" y="1111250"/>
            <a:ext cx="3810000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quickpass_conv_2.png" descr="C:\Users\Britta\Desktop\quicklpass\quickpass_conv_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69137" y="234950"/>
            <a:ext cx="1627188" cy="841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3" grpId="2"/>
      <p:bldP build="whole" bldLvl="1" animBg="1" rev="0" advAuto="0" spid="329" grpId="3"/>
      <p:bldP build="whole" bldLvl="1" animBg="1" rev="0" advAuto="0" spid="33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35 of 54</a:t>
            </a:r>
          </a:p>
        </p:txBody>
      </p:sp>
      <p:pic>
        <p:nvPicPr>
          <p:cNvPr id="33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9" name="conversacion1.png" descr="conversacion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175"/>
            <a:ext cx="9142413" cy="1028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36 of 54</a:t>
            </a:r>
          </a:p>
        </p:txBody>
      </p:sp>
      <p:pic>
        <p:nvPicPr>
          <p:cNvPr id="342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4652962" y="5221375"/>
            <a:ext cx="428468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t>Una vista panorámica de Quito, Ecuador</a:t>
            </a:r>
            <a:r>
              <a:t> </a:t>
            </a:r>
          </a:p>
        </p:txBody>
      </p:sp>
      <p:sp>
        <p:nvSpPr>
          <p:cNvPr id="345" name="Shape 345"/>
          <p:cNvSpPr/>
          <p:nvPr/>
        </p:nvSpPr>
        <p:spPr>
          <a:xfrm>
            <a:off x="327025" y="2282534"/>
            <a:ext cx="4649351" cy="3004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   La familia Morales no es muy grande </a:t>
            </a:r>
            <a:endParaRPr sz="2000"/>
          </a:p>
          <a:p>
            <a:pPr lvl="0"/>
            <a:r>
              <a:rPr sz="2000"/>
              <a:t>y no es muy pequeña. Es mediana. </a:t>
            </a:r>
            <a:endParaRPr sz="2000"/>
          </a:p>
          <a:p>
            <a:pPr lvl="0"/>
            <a:r>
              <a:rPr sz="2000"/>
              <a:t>Los señores Morales tienen tres </a:t>
            </a:r>
            <a:endParaRPr sz="2000"/>
          </a:p>
          <a:p>
            <a:pPr lvl="0"/>
            <a:r>
              <a:rPr sz="2000"/>
              <a:t>hijos — Jorge, Mari y Francisco. Jorge, </a:t>
            </a:r>
            <a:endParaRPr sz="2000"/>
          </a:p>
          <a:p>
            <a:pPr lvl="0"/>
            <a:r>
              <a:rPr sz="2000"/>
              <a:t>el menor, tiene diez años. Mari tiene </a:t>
            </a:r>
            <a:endParaRPr sz="2000"/>
          </a:p>
          <a:p>
            <a:pPr lvl="0"/>
            <a:r>
              <a:rPr sz="2000"/>
              <a:t>quince años y Francisco, el mayor, </a:t>
            </a:r>
            <a:endParaRPr sz="2000"/>
          </a:p>
          <a:p>
            <a:pPr lvl="0"/>
            <a:r>
              <a:rPr sz="2000"/>
              <a:t>tiene diecisiete. Mari y Francisco son </a:t>
            </a:r>
            <a:endParaRPr sz="2000"/>
          </a:p>
          <a:p>
            <a:pPr lvl="0"/>
            <a:r>
              <a:rPr sz="2000"/>
              <a:t>alumnos en un colegio en Quito, la </a:t>
            </a:r>
            <a:endParaRPr sz="2000"/>
          </a:p>
          <a:p>
            <a:pPr lvl="0"/>
            <a:r>
              <a:rPr sz="2000"/>
              <a:t>capital de Ecuador.</a:t>
            </a:r>
            <a:r>
              <a:t> </a:t>
            </a:r>
            <a:r>
              <a:rPr sz="2000"/>
              <a:t>Pero no son </a:t>
            </a:r>
            <a:endParaRPr sz="2000"/>
          </a:p>
          <a:p>
            <a:pPr lvl="0"/>
            <a:r>
              <a:rPr sz="2000"/>
              <a:t>alumnos en el mismo colegio.</a:t>
            </a:r>
          </a:p>
        </p:txBody>
      </p:sp>
      <p:pic>
        <p:nvPicPr>
          <p:cNvPr id="346" name="cap02slide36a.png" descr="cap02slide36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5337" y="2036762"/>
            <a:ext cx="4114801" cy="317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UNa Familia.png" descr="UNa Famili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2050" y="709612"/>
            <a:ext cx="44704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laFamiliaMorrales.png" descr="laFamiliaMorrale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437" y="1231900"/>
            <a:ext cx="2743201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5" grpId="1"/>
      <p:bldP build="whole" bldLvl="1" animBg="1" rev="0" advAuto="0" spid="342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37 of 54</a:t>
            </a:r>
          </a:p>
        </p:txBody>
      </p:sp>
      <p:pic>
        <p:nvPicPr>
          <p:cNvPr id="35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/>
          <p:nvPr/>
        </p:nvSpPr>
        <p:spPr>
          <a:xfrm>
            <a:off x="4652962" y="5221375"/>
            <a:ext cx="428468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t>Una vista panorámica de Quito, Ecuador</a:t>
            </a:r>
            <a:r>
              <a:t> </a:t>
            </a:r>
          </a:p>
        </p:txBody>
      </p:sp>
      <p:pic>
        <p:nvPicPr>
          <p:cNvPr id="354" name="cap02slide36a.png" descr="cap02slide36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5337" y="2036762"/>
            <a:ext cx="4114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334962" y="2249197"/>
            <a:ext cx="4608424" cy="183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No van a un colegio mixto. Mari es </a:t>
            </a:r>
            <a:endParaRPr sz="2000"/>
          </a:p>
          <a:p>
            <a:pPr lvl="0"/>
            <a:r>
              <a:rPr sz="2000"/>
              <a:t>alumna en un colegio para muchachas </a:t>
            </a:r>
            <a:endParaRPr sz="2000"/>
          </a:p>
          <a:p>
            <a:pPr lvl="0"/>
            <a:r>
              <a:rPr sz="2000"/>
              <a:t>y Francisco es alumno en un colegio </a:t>
            </a:r>
            <a:endParaRPr sz="2000"/>
          </a:p>
          <a:p>
            <a:pPr lvl="0"/>
            <a:r>
              <a:rPr sz="2000"/>
              <a:t>para muchachos. En Latinoamérica un </a:t>
            </a:r>
            <a:endParaRPr sz="2000"/>
          </a:p>
          <a:p>
            <a:pPr lvl="0"/>
            <a:r>
              <a:rPr sz="2000"/>
              <a:t>colegio no es una universidad. Es una </a:t>
            </a:r>
            <a:endParaRPr sz="2000"/>
          </a:p>
          <a:p>
            <a:pPr lvl="0"/>
            <a:r>
              <a:rPr sz="2000"/>
              <a:t>escuela secundaria.</a:t>
            </a:r>
            <a:r>
              <a:rPr sz="2000"/>
              <a:t> </a:t>
            </a:r>
          </a:p>
        </p:txBody>
      </p:sp>
      <p:pic>
        <p:nvPicPr>
          <p:cNvPr id="356" name="UNa Familia.png" descr="UNa Famili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2050" y="709612"/>
            <a:ext cx="44704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laFamiliaMorrales.png" descr="laFamiliaMorrale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8437" y="1231900"/>
            <a:ext cx="2743201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1"/>
      <p:bldP build="whole" bldLvl="1" animBg="1" rev="0" advAuto="0" spid="351" grpId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38 of 54</a:t>
            </a:r>
          </a:p>
        </p:txBody>
      </p:sp>
      <p:pic>
        <p:nvPicPr>
          <p:cNvPr id="360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Shape 362"/>
          <p:cNvSpPr/>
          <p:nvPr/>
        </p:nvSpPr>
        <p:spPr>
          <a:xfrm>
            <a:off x="3929062" y="2519072"/>
            <a:ext cx="5314366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   Los Morales tienen una casa privada en un </a:t>
            </a:r>
            <a:endParaRPr sz="2000"/>
          </a:p>
          <a:p>
            <a:pPr lvl="0"/>
            <a:r>
              <a:rPr sz="2000"/>
              <a:t>barrio residencial de Quito en las montañas, </a:t>
            </a:r>
            <a:endParaRPr sz="2000"/>
          </a:p>
          <a:p>
            <a:pPr lvl="0"/>
            <a:r>
              <a:rPr sz="2000"/>
              <a:t>los Andes. En su barrio, hay casas privadas </a:t>
            </a:r>
            <a:endParaRPr sz="2000"/>
          </a:p>
          <a:p>
            <a:pPr lvl="0"/>
            <a:r>
              <a:rPr sz="2000"/>
              <a:t>y edificios altos con condominios. Los </a:t>
            </a:r>
            <a:endParaRPr sz="2000"/>
          </a:p>
          <a:p>
            <a:pPr lvl="0"/>
            <a:r>
              <a:rPr sz="2000"/>
              <a:t>edificios altos son muy modernos. </a:t>
            </a:r>
          </a:p>
        </p:txBody>
      </p:sp>
      <p:pic>
        <p:nvPicPr>
          <p:cNvPr id="363" name="cap02slide38a.png" descr="cap02slide38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525" y="1781175"/>
            <a:ext cx="2386013" cy="3762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Shape 364"/>
          <p:cNvSpPr/>
          <p:nvPr/>
        </p:nvSpPr>
        <p:spPr>
          <a:xfrm>
            <a:off x="427037" y="5535167"/>
            <a:ext cx="3204863" cy="59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t>Un edificio de departamentos </a:t>
            </a:r>
          </a:p>
          <a:p>
            <a:pPr lvl="0">
              <a:lnSpc>
                <a:spcPct val="90000"/>
              </a:lnSpc>
            </a:pPr>
            <a:r>
              <a:t>en el centro de Quito, Ecuador</a:t>
            </a:r>
          </a:p>
        </p:txBody>
      </p:sp>
      <p:pic>
        <p:nvPicPr>
          <p:cNvPr id="365" name="UNa Familia.png" descr="UNa Famili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02050" y="709612"/>
            <a:ext cx="4470400" cy="46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laCasaMorales.png" descr="laCasaMorale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6225" y="1282700"/>
            <a:ext cx="2997200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2"/>
      <p:bldP build="whole" bldLvl="1" animBg="1" rev="0" advAuto="0" spid="362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39 of 54</a:t>
            </a:r>
          </a:p>
        </p:txBody>
      </p:sp>
      <p:pic>
        <p:nvPicPr>
          <p:cNvPr id="369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UNa Familia.png" descr="UNa Famil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2050" y="709612"/>
            <a:ext cx="4470400" cy="469901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hape 372"/>
          <p:cNvSpPr/>
          <p:nvPr/>
        </p:nvSpPr>
        <p:spPr>
          <a:xfrm>
            <a:off x="3929062" y="2531772"/>
            <a:ext cx="5187118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Muchos tienen balcones con flores bonitas </a:t>
            </a:r>
            <a:endParaRPr sz="2000"/>
          </a:p>
          <a:p>
            <a:pPr lvl="0"/>
            <a:r>
              <a:rPr sz="2000"/>
              <a:t>y de los balcones hay vistas fabulosas de la </a:t>
            </a:r>
            <a:endParaRPr sz="2000"/>
          </a:p>
          <a:p>
            <a:pPr lvl="0"/>
            <a:r>
              <a:rPr sz="2000"/>
              <a:t>ciudad de Quito, de los picos andinos y del </a:t>
            </a:r>
            <a:endParaRPr sz="2000"/>
          </a:p>
          <a:p>
            <a:pPr lvl="0"/>
            <a:r>
              <a:rPr sz="2000"/>
              <a:t>volcán Pichincha. La casa de los Morales </a:t>
            </a:r>
            <a:endParaRPr sz="2000"/>
          </a:p>
          <a:p>
            <a:pPr lvl="0"/>
            <a:r>
              <a:rPr sz="2000"/>
              <a:t>tiene siete cuartos y detrás de la casa hay </a:t>
            </a:r>
            <a:endParaRPr sz="2000"/>
          </a:p>
          <a:p>
            <a:pPr lvl="0"/>
            <a:r>
              <a:rPr sz="2000"/>
              <a:t>un jardín bonito con muchas plantas y </a:t>
            </a:r>
            <a:endParaRPr sz="2000"/>
          </a:p>
          <a:p>
            <a:pPr lvl="0"/>
            <a:r>
              <a:rPr sz="2000"/>
              <a:t>flores. Alrededor de su casa hay un muro. </a:t>
            </a:r>
          </a:p>
        </p:txBody>
      </p:sp>
      <p:pic>
        <p:nvPicPr>
          <p:cNvPr id="373" name="cap02slide38a.png" descr="cap02slide38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5" y="1781175"/>
            <a:ext cx="2386013" cy="3762375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427037" y="5535167"/>
            <a:ext cx="3204863" cy="59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t>Un edificio de departamentos </a:t>
            </a:r>
          </a:p>
          <a:p>
            <a:pPr lvl="0">
              <a:lnSpc>
                <a:spcPct val="90000"/>
              </a:lnSpc>
            </a:pPr>
            <a:r>
              <a:t>en el centro de Quito, Ecuador</a:t>
            </a:r>
          </a:p>
        </p:txBody>
      </p:sp>
      <p:pic>
        <p:nvPicPr>
          <p:cNvPr id="375" name="laCasaMorales.png" descr="laCasaMorale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6225" y="1282700"/>
            <a:ext cx="2997200" cy="419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1"/>
      <p:bldP build="whole" bldLvl="1" animBg="1" rev="0" advAuto="0" spid="369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 of 54</a:t>
            </a:r>
          </a:p>
        </p:txBody>
      </p:sp>
      <p:pic>
        <p:nvPicPr>
          <p:cNvPr id="35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laFamilia.png" descr="laFamil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cap02slide04.png" descr="cap02slide04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7512" y="1803400"/>
            <a:ext cx="5791201" cy="378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page04-1a.png" descr="page04-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74937" y="2979737"/>
            <a:ext cx="1181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ge04-2a.png" descr="page04-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48325" y="2967037"/>
            <a:ext cx="9398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page04-3a.png" descr="page04-3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65300" y="5259387"/>
            <a:ext cx="15748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age04-4a.png" descr="page04-4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94062" y="5248275"/>
            <a:ext cx="15621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page04-5a.png" descr="page04-5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886325" y="5246687"/>
            <a:ext cx="12573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ge04-6a.png" descr="page04-6a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075362" y="5248275"/>
            <a:ext cx="1346201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" grpId="3"/>
      <p:bldP build="whole" bldLvl="1" animBg="1" rev="0" advAuto="0" spid="39" grpId="4"/>
      <p:bldP build="whole" bldLvl="1" animBg="1" rev="0" advAuto="0" spid="43" grpId="6"/>
      <p:bldP build="whole" bldLvl="1" animBg="1" rev="0" advAuto="0" spid="40" grpId="2"/>
      <p:bldP build="whole" bldLvl="1" animBg="1" rev="0" advAuto="0" spid="35" grpId="7"/>
      <p:bldP build="whole" bldLvl="1" animBg="1" rev="0" advAuto="0" spid="42" grpId="5"/>
      <p:bldP build="whole" bldLvl="1" animBg="1" rev="0" advAuto="0" spid="3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40 of 54</a:t>
            </a:r>
          </a:p>
        </p:txBody>
      </p:sp>
      <p:pic>
        <p:nvPicPr>
          <p:cNvPr id="378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ectura-cultura-header.png" descr="lectura-cultura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125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763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Shape 382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41 of 54</a:t>
            </a:r>
          </a:p>
        </p:txBody>
      </p:sp>
      <p:pic>
        <p:nvPicPr>
          <p:cNvPr id="383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cap02slide41.png" descr="cap02slide4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3700" y="2062162"/>
            <a:ext cx="5842000" cy="203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Shape 385"/>
          <p:cNvSpPr/>
          <p:nvPr/>
        </p:nvSpPr>
        <p:spPr>
          <a:xfrm>
            <a:off x="1031875" y="4343109"/>
            <a:ext cx="7940437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   ¿Tienes una mascota? Aquí en Estados Unidos, muchas</a:t>
            </a:r>
            <a:r>
              <a:rPr sz="2000"/>
              <a:t> </a:t>
            </a:r>
            <a:r>
              <a:rPr sz="2000"/>
              <a:t>familias </a:t>
            </a:r>
            <a:endParaRPr sz="2000"/>
          </a:p>
          <a:p>
            <a:pPr lvl="0"/>
            <a:r>
              <a:rPr sz="2000"/>
              <a:t>tienen mascota, ¿no? En España y en Latinoamérica muchas tienen </a:t>
            </a:r>
            <a:endParaRPr sz="2000"/>
          </a:p>
          <a:p>
            <a:pPr lvl="0"/>
            <a:r>
              <a:rPr sz="2000"/>
              <a:t>su mascota también. Como aquí, la mascota favorita es un perro o </a:t>
            </a:r>
            <a:endParaRPr sz="2000"/>
          </a:p>
          <a:p>
            <a:pPr lvl="0"/>
            <a:r>
              <a:rPr sz="2000"/>
              <a:t>un gato. Los perros y los gatos son unos amigos buenos y sinceros.</a:t>
            </a:r>
          </a:p>
        </p:txBody>
      </p:sp>
      <p:pic>
        <p:nvPicPr>
          <p:cNvPr id="386" name="mascotas.png" descr="mascota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3625" y="730250"/>
            <a:ext cx="2540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5" grpId="1"/>
      <p:bldP build="whole" bldLvl="1" animBg="1" rev="0" advAuto="0" spid="383" grpId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763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42 of 54</a:t>
            </a:r>
          </a:p>
        </p:txBody>
      </p:sp>
      <p:pic>
        <p:nvPicPr>
          <p:cNvPr id="390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5073650" y="2366672"/>
            <a:ext cx="4297745" cy="271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   En España y en Latinoamérica </a:t>
            </a:r>
            <a:endParaRPr sz="2000"/>
          </a:p>
          <a:p>
            <a:pPr lvl="0"/>
            <a:r>
              <a:rPr sz="2000"/>
              <a:t>hay una cosa interesante. Hay unas </a:t>
            </a:r>
            <a:endParaRPr sz="2000"/>
          </a:p>
          <a:p>
            <a:pPr lvl="0"/>
            <a:r>
              <a:rPr sz="2000"/>
              <a:t>excepciones pero en general las </a:t>
            </a:r>
            <a:endParaRPr sz="2000"/>
          </a:p>
          <a:p>
            <a:pPr lvl="0"/>
            <a:r>
              <a:rPr sz="2000"/>
              <a:t>mascotas son populares en las </a:t>
            </a:r>
            <a:endParaRPr sz="2000"/>
          </a:p>
          <a:p>
            <a:pPr lvl="0"/>
            <a:r>
              <a:rPr sz="2000"/>
              <a:t>ciudades y en los suburbios pero </a:t>
            </a:r>
            <a:endParaRPr sz="2000"/>
          </a:p>
          <a:p>
            <a:pPr lvl="0"/>
            <a:r>
              <a:rPr sz="2000"/>
              <a:t>no en las zonas rurales. En las </a:t>
            </a:r>
            <a:endParaRPr sz="2000"/>
          </a:p>
          <a:p>
            <a:pPr lvl="0"/>
            <a:r>
              <a:rPr sz="2000"/>
              <a:t>zonas rurales o en el campo, la </a:t>
            </a:r>
            <a:endParaRPr sz="2000"/>
          </a:p>
          <a:p>
            <a:pPr lvl="0"/>
            <a:r>
              <a:rPr sz="2000"/>
              <a:t>gente no tiene un animal como un </a:t>
            </a:r>
            <a:endParaRPr sz="2000"/>
          </a:p>
          <a:p>
            <a:pPr lvl="0"/>
            <a:r>
              <a:rPr sz="2000"/>
              <a:t>perro o un gato en casa.</a:t>
            </a:r>
          </a:p>
        </p:txBody>
      </p:sp>
      <p:pic>
        <p:nvPicPr>
          <p:cNvPr id="392" name="cap02slide42.png" descr="cap02slide4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2275" y="2063750"/>
            <a:ext cx="4419600" cy="325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mascotas.png" descr="mascota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3625" y="730250"/>
            <a:ext cx="2540000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94"/>
          <p:cNvSpPr/>
          <p:nvPr/>
        </p:nvSpPr>
        <p:spPr>
          <a:xfrm>
            <a:off x="584200" y="5322975"/>
            <a:ext cx="474032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b="1"/>
              <a:t>Las mascotas son populares en Madrid. </a:t>
            </a:r>
            <a:endParaRPr b="1"/>
          </a:p>
          <a:p>
            <a:pPr lvl="0"/>
            <a:r>
              <a:rPr b="1"/>
              <a:t>¿Son grandes o pequeños los perros que </a:t>
            </a:r>
            <a:endParaRPr b="1"/>
          </a:p>
          <a:p>
            <a:pPr lvl="0"/>
            <a:r>
              <a:rPr b="1"/>
              <a:t>tienen las señoras?</a:t>
            </a:r>
            <a:r>
              <a:t> 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0" grpId="2"/>
      <p:bldP build="whole" bldLvl="1" animBg="1" rev="0" advAuto="0" spid="391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763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Shape 39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43 of 54</a:t>
            </a:r>
          </a:p>
        </p:txBody>
      </p:sp>
      <p:pic>
        <p:nvPicPr>
          <p:cNvPr id="39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hape 399"/>
          <p:cNvSpPr/>
          <p:nvPr/>
        </p:nvSpPr>
        <p:spPr>
          <a:xfrm>
            <a:off x="241300" y="4895927"/>
            <a:ext cx="4742332" cy="10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t>Los niños son de los Andes en Perú. Como </a:t>
            </a:r>
          </a:p>
          <a:p>
            <a:pPr lvl="0">
              <a:lnSpc>
                <a:spcPct val="90000"/>
              </a:lnSpc>
            </a:pPr>
            <a:r>
              <a:t>Jorge en Pisac y Andrea en Guatemala ellos </a:t>
            </a:r>
          </a:p>
          <a:p>
            <a:pPr lvl="0">
              <a:lnSpc>
                <a:spcPct val="90000"/>
              </a:lnSpc>
            </a:pPr>
            <a:r>
              <a:t>también tienen mascotas exóticas—un loro </a:t>
            </a:r>
          </a:p>
          <a:p>
            <a:pPr lvl="0">
              <a:lnSpc>
                <a:spcPct val="90000"/>
              </a:lnSpc>
            </a:pPr>
            <a:r>
              <a:t>y una alpaca.</a:t>
            </a:r>
          </a:p>
        </p:txBody>
      </p:sp>
      <p:sp>
        <p:nvSpPr>
          <p:cNvPr id="400" name="Shape 400"/>
          <p:cNvSpPr/>
          <p:nvPr/>
        </p:nvSpPr>
        <p:spPr>
          <a:xfrm>
            <a:off x="4740275" y="2144422"/>
            <a:ext cx="4734804" cy="24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   Hay también mascotas exóticas. </a:t>
            </a:r>
            <a:endParaRPr sz="2000"/>
          </a:p>
          <a:p>
            <a:pPr lvl="0"/>
            <a:r>
              <a:rPr sz="2000"/>
              <a:t>Jorge es de Pisac en los Andes de </a:t>
            </a:r>
            <a:endParaRPr sz="2000"/>
          </a:p>
          <a:p>
            <a:pPr lvl="0"/>
            <a:r>
              <a:rPr sz="2000"/>
              <a:t>Perú. Él tiene como mascota una llama. </a:t>
            </a:r>
            <a:endParaRPr sz="2000"/>
          </a:p>
          <a:p>
            <a:pPr lvl="0"/>
            <a:r>
              <a:rPr sz="2000"/>
              <a:t>En Perú, Ecuador y Bolivia las llamas </a:t>
            </a:r>
            <a:endParaRPr sz="2000"/>
          </a:p>
          <a:p>
            <a:pPr lvl="0"/>
            <a:r>
              <a:rPr sz="2000"/>
              <a:t>son domesticadas. Pero, ¡atención! </a:t>
            </a:r>
            <a:endParaRPr sz="2000"/>
          </a:p>
          <a:p>
            <a:pPr lvl="0"/>
            <a:r>
              <a:rPr sz="2000"/>
              <a:t>Las llamas no tienen mucha paciencia </a:t>
            </a:r>
            <a:endParaRPr sz="2000"/>
          </a:p>
          <a:p>
            <a:pPr lvl="0"/>
            <a:r>
              <a:rPr sz="2000"/>
              <a:t>y a veces son un poco desagradables, </a:t>
            </a:r>
            <a:endParaRPr sz="2000"/>
          </a:p>
          <a:p>
            <a:pPr lvl="0"/>
            <a:r>
              <a:rPr sz="2000"/>
              <a:t>pero no peligrosas¹.</a:t>
            </a:r>
          </a:p>
        </p:txBody>
      </p:sp>
      <p:sp>
        <p:nvSpPr>
          <p:cNvPr id="401" name="Shape 401"/>
          <p:cNvSpPr/>
          <p:nvPr/>
        </p:nvSpPr>
        <p:spPr>
          <a:xfrm>
            <a:off x="5632450" y="4999125"/>
            <a:ext cx="236614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t>¹</a:t>
            </a:r>
            <a:r>
              <a:t>peligrosas </a:t>
            </a:r>
            <a:r>
              <a:rPr i="1"/>
              <a:t>dangerous</a:t>
            </a:r>
          </a:p>
        </p:txBody>
      </p:sp>
      <p:pic>
        <p:nvPicPr>
          <p:cNvPr id="402" name="cap02slide43.png" descr="cap02slide4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325" y="1971675"/>
            <a:ext cx="4279900" cy="285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mascotas Exotias.png" descr="mascotas Exotia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2350" y="1635125"/>
            <a:ext cx="25527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mascotas.png" descr="mascota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73625" y="730250"/>
            <a:ext cx="2540000" cy="647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8" grpId="3"/>
      <p:bldP build="whole" bldLvl="1" animBg="1" rev="0" advAuto="0" spid="400" grpId="1"/>
      <p:bldP build="whole" bldLvl="1" animBg="1" rev="0" advAuto="0" spid="401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unPocoMas.png" descr="unPocoMa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763"/>
            <a:ext cx="9142413" cy="1295401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Shape 40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44 of 54</a:t>
            </a:r>
          </a:p>
        </p:txBody>
      </p:sp>
      <p:pic>
        <p:nvPicPr>
          <p:cNvPr id="408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cap02slide43.png" descr="cap02slide43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325" y="1971675"/>
            <a:ext cx="4279900" cy="2857500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Shape 410"/>
          <p:cNvSpPr/>
          <p:nvPr/>
        </p:nvSpPr>
        <p:spPr>
          <a:xfrm>
            <a:off x="4676775" y="2534947"/>
            <a:ext cx="4792474" cy="1543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/>
              <a:t>   Andrea es de una zona tropical en </a:t>
            </a:r>
            <a:endParaRPr sz="2000"/>
          </a:p>
          <a:p>
            <a:pPr lvl="0"/>
            <a:r>
              <a:rPr sz="2000"/>
              <a:t>Guatemala. Ella tiene un loro². Su loro </a:t>
            </a:r>
            <a:endParaRPr sz="2000"/>
          </a:p>
          <a:p>
            <a:pPr lvl="0"/>
            <a:r>
              <a:rPr sz="2000"/>
              <a:t>es bastante pequeño pero hay loros que </a:t>
            </a:r>
            <a:endParaRPr sz="2000"/>
          </a:p>
          <a:p>
            <a:pPr lvl="0"/>
            <a:r>
              <a:rPr sz="2000"/>
              <a:t>son muy grandes. Los loros tienen </a:t>
            </a:r>
            <a:endParaRPr sz="2000"/>
          </a:p>
          <a:p>
            <a:pPr lvl="0"/>
            <a:r>
              <a:rPr sz="2000"/>
              <a:t>muchos colores bonitos.</a:t>
            </a:r>
          </a:p>
        </p:txBody>
      </p:sp>
      <p:sp>
        <p:nvSpPr>
          <p:cNvPr id="411" name="Shape 411"/>
          <p:cNvSpPr/>
          <p:nvPr/>
        </p:nvSpPr>
        <p:spPr>
          <a:xfrm>
            <a:off x="5621337" y="4732425"/>
            <a:ext cx="14126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t>²loro    </a:t>
            </a:r>
            <a:r>
              <a:rPr i="1"/>
              <a:t>parrot</a:t>
            </a:r>
          </a:p>
        </p:txBody>
      </p:sp>
      <p:pic>
        <p:nvPicPr>
          <p:cNvPr id="412" name="mascotas.png" descr="mascotas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3625" y="730250"/>
            <a:ext cx="2540000" cy="647700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Shape 413"/>
          <p:cNvSpPr/>
          <p:nvPr/>
        </p:nvSpPr>
        <p:spPr>
          <a:xfrm>
            <a:off x="241300" y="4895927"/>
            <a:ext cx="4742332" cy="107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lnSpc>
                <a:spcPct val="90000"/>
              </a:lnSpc>
            </a:pPr>
            <a:r>
              <a:t>Los niños son de los Andes en Perú. Como </a:t>
            </a:r>
          </a:p>
          <a:p>
            <a:pPr lvl="0">
              <a:lnSpc>
                <a:spcPct val="90000"/>
              </a:lnSpc>
            </a:pPr>
            <a:r>
              <a:t>Jorge en Pisac y Andrea en Guatemala ellos </a:t>
            </a:r>
          </a:p>
          <a:p>
            <a:pPr lvl="0">
              <a:lnSpc>
                <a:spcPct val="90000"/>
              </a:lnSpc>
            </a:pPr>
            <a:r>
              <a:t>también tienen mascotas exóticas—un loro </a:t>
            </a:r>
          </a:p>
          <a:p>
            <a:pPr lvl="0">
              <a:lnSpc>
                <a:spcPct val="90000"/>
              </a:lnSpc>
            </a:pPr>
            <a:r>
              <a:t>y una alpaca.</a:t>
            </a:r>
          </a:p>
        </p:txBody>
      </p:sp>
      <p:pic>
        <p:nvPicPr>
          <p:cNvPr id="414" name="mascotas Exotias.png" descr="mascotas Exotias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32350" y="1635125"/>
            <a:ext cx="25527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1" grpId="2"/>
      <p:bldP build="whole" bldLvl="1" animBg="1" rev="0" advAuto="0" spid="408" grpId="3"/>
      <p:bldP build="whole" bldLvl="1" animBg="1" rev="0" advAuto="0" spid="41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45 of 54</a:t>
            </a:r>
          </a:p>
        </p:txBody>
      </p:sp>
      <p:pic>
        <p:nvPicPr>
          <p:cNvPr id="41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unPocoMas.png" descr="unPocoMas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4763"/>
            <a:ext cx="9142413" cy="129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46 of 54</a:t>
            </a:r>
          </a:p>
        </p:txBody>
      </p:sp>
      <p:pic>
        <p:nvPicPr>
          <p:cNvPr id="421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Shape 424"/>
          <p:cNvSpPr/>
          <p:nvPr/>
        </p:nvSpPr>
        <p:spPr>
          <a:xfrm>
            <a:off x="2054225" y="2271422"/>
            <a:ext cx="1840717" cy="2712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la familia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miembro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los parientes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padre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madre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los padres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esposo(a)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marido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mujer</a:t>
            </a:r>
          </a:p>
        </p:txBody>
      </p:sp>
      <p:sp>
        <p:nvSpPr>
          <p:cNvPr id="425" name="Shape 425"/>
          <p:cNvSpPr/>
          <p:nvPr/>
        </p:nvSpPr>
        <p:spPr>
          <a:xfrm>
            <a:off x="4895850" y="2212975"/>
            <a:ext cx="76741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family</a:t>
            </a:r>
          </a:p>
        </p:txBody>
      </p:sp>
      <p:sp>
        <p:nvSpPr>
          <p:cNvPr id="426" name="Shape 426"/>
          <p:cNvSpPr/>
          <p:nvPr/>
        </p:nvSpPr>
        <p:spPr>
          <a:xfrm>
            <a:off x="4897437" y="2514600"/>
            <a:ext cx="103568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member</a:t>
            </a:r>
          </a:p>
        </p:txBody>
      </p:sp>
      <p:sp>
        <p:nvSpPr>
          <p:cNvPr id="427" name="Shape 427"/>
          <p:cNvSpPr/>
          <p:nvPr/>
        </p:nvSpPr>
        <p:spPr>
          <a:xfrm>
            <a:off x="4900612" y="2820987"/>
            <a:ext cx="104994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relatives</a:t>
            </a:r>
          </a:p>
        </p:txBody>
      </p:sp>
      <p:sp>
        <p:nvSpPr>
          <p:cNvPr id="428" name="Shape 428"/>
          <p:cNvSpPr/>
          <p:nvPr/>
        </p:nvSpPr>
        <p:spPr>
          <a:xfrm>
            <a:off x="4902200" y="3130550"/>
            <a:ext cx="75365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father</a:t>
            </a:r>
          </a:p>
        </p:txBody>
      </p:sp>
      <p:sp>
        <p:nvSpPr>
          <p:cNvPr id="429" name="Shape 429"/>
          <p:cNvSpPr/>
          <p:nvPr/>
        </p:nvSpPr>
        <p:spPr>
          <a:xfrm>
            <a:off x="4914900" y="3430587"/>
            <a:ext cx="8946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mother</a:t>
            </a:r>
          </a:p>
        </p:txBody>
      </p:sp>
      <p:sp>
        <p:nvSpPr>
          <p:cNvPr id="430" name="Shape 430"/>
          <p:cNvSpPr/>
          <p:nvPr/>
        </p:nvSpPr>
        <p:spPr>
          <a:xfrm>
            <a:off x="4906962" y="3738562"/>
            <a:ext cx="95134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parents</a:t>
            </a:r>
          </a:p>
        </p:txBody>
      </p:sp>
      <p:sp>
        <p:nvSpPr>
          <p:cNvPr id="431" name="Shape 431"/>
          <p:cNvSpPr/>
          <p:nvPr/>
        </p:nvSpPr>
        <p:spPr>
          <a:xfrm>
            <a:off x="4895850" y="4041775"/>
            <a:ext cx="167154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husband, wife</a:t>
            </a:r>
          </a:p>
        </p:txBody>
      </p:sp>
      <p:sp>
        <p:nvSpPr>
          <p:cNvPr id="432" name="Shape 432"/>
          <p:cNvSpPr/>
          <p:nvPr/>
        </p:nvSpPr>
        <p:spPr>
          <a:xfrm>
            <a:off x="4894262" y="4344987"/>
            <a:ext cx="107871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husband</a:t>
            </a:r>
          </a:p>
        </p:txBody>
      </p:sp>
      <p:sp>
        <p:nvSpPr>
          <p:cNvPr id="433" name="Shape 433"/>
          <p:cNvSpPr/>
          <p:nvPr/>
        </p:nvSpPr>
        <p:spPr>
          <a:xfrm>
            <a:off x="4914900" y="4651375"/>
            <a:ext cx="555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wife</a:t>
            </a:r>
          </a:p>
        </p:txBody>
      </p:sp>
      <p:pic>
        <p:nvPicPr>
          <p:cNvPr id="434" name="describFamliy.png" descr="describFamliy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676400"/>
            <a:ext cx="3060700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0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6" grpId="2"/>
      <p:bldP build="whole" bldLvl="1" animBg="1" rev="0" advAuto="0" spid="430" grpId="6"/>
      <p:bldP build="whole" bldLvl="1" animBg="1" rev="0" advAuto="0" spid="425" grpId="1"/>
      <p:bldP build="whole" bldLvl="1" animBg="1" rev="0" advAuto="0" spid="433" grpId="9"/>
      <p:bldP build="whole" bldLvl="1" animBg="1" rev="0" advAuto="0" spid="421" grpId="10"/>
      <p:bldP build="whole" bldLvl="1" animBg="1" rev="0" advAuto="0" spid="431" grpId="7"/>
      <p:bldP build="whole" bldLvl="1" animBg="1" rev="0" advAuto="0" spid="432" grpId="8"/>
      <p:bldP build="whole" bldLvl="1" animBg="1" rev="0" advAuto="0" spid="429" grpId="5"/>
      <p:bldP build="whole" bldLvl="1" animBg="1" rev="0" advAuto="0" spid="427" grpId="3"/>
      <p:bldP build="whole" bldLvl="1" animBg="1" rev="0" advAuto="0" spid="428" grpId="4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47 of 54</a:t>
            </a:r>
          </a:p>
        </p:txBody>
      </p:sp>
      <p:pic>
        <p:nvPicPr>
          <p:cNvPr id="437" name="next slide.png" descr="next slid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1941512" y="2280947"/>
            <a:ext cx="2447564" cy="3004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el padrastro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madrastra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hermano(a)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hermanastro(a)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tío(a)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primo(a)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abuelo(a)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nieto(a)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hijo(a)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    (único[a])</a:t>
            </a:r>
          </a:p>
        </p:txBody>
      </p:sp>
      <p:sp>
        <p:nvSpPr>
          <p:cNvPr id="441" name="Shape 441"/>
          <p:cNvSpPr/>
          <p:nvPr/>
        </p:nvSpPr>
        <p:spPr>
          <a:xfrm>
            <a:off x="4781550" y="2212975"/>
            <a:ext cx="123374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stepfather</a:t>
            </a:r>
          </a:p>
        </p:txBody>
      </p:sp>
      <p:sp>
        <p:nvSpPr>
          <p:cNvPr id="442" name="Shape 442"/>
          <p:cNvSpPr/>
          <p:nvPr/>
        </p:nvSpPr>
        <p:spPr>
          <a:xfrm>
            <a:off x="4770437" y="2520950"/>
            <a:ext cx="13747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stepmother</a:t>
            </a:r>
          </a:p>
        </p:txBody>
      </p:sp>
      <p:sp>
        <p:nvSpPr>
          <p:cNvPr id="443" name="Shape 443"/>
          <p:cNvSpPr/>
          <p:nvPr/>
        </p:nvSpPr>
        <p:spPr>
          <a:xfrm>
            <a:off x="4787900" y="2825750"/>
            <a:ext cx="164289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brother, sister</a:t>
            </a:r>
          </a:p>
        </p:txBody>
      </p:sp>
      <p:sp>
        <p:nvSpPr>
          <p:cNvPr id="444" name="Shape 444"/>
          <p:cNvSpPr/>
          <p:nvPr/>
        </p:nvSpPr>
        <p:spPr>
          <a:xfrm>
            <a:off x="4787900" y="3128962"/>
            <a:ext cx="260308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stepbrother, stepsister</a:t>
            </a:r>
          </a:p>
        </p:txBody>
      </p:sp>
      <p:sp>
        <p:nvSpPr>
          <p:cNvPr id="445" name="Shape 445"/>
          <p:cNvSpPr/>
          <p:nvPr/>
        </p:nvSpPr>
        <p:spPr>
          <a:xfrm>
            <a:off x="4794249" y="3435350"/>
            <a:ext cx="134685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uncle, aunt</a:t>
            </a:r>
          </a:p>
        </p:txBody>
      </p:sp>
      <p:sp>
        <p:nvSpPr>
          <p:cNvPr id="446" name="Shape 446"/>
          <p:cNvSpPr/>
          <p:nvPr/>
        </p:nvSpPr>
        <p:spPr>
          <a:xfrm>
            <a:off x="4786312" y="3736975"/>
            <a:ext cx="838360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cousin</a:t>
            </a:r>
          </a:p>
        </p:txBody>
      </p:sp>
      <p:sp>
        <p:nvSpPr>
          <p:cNvPr id="447" name="Shape 447"/>
          <p:cNvSpPr/>
          <p:nvPr/>
        </p:nvSpPr>
        <p:spPr>
          <a:xfrm>
            <a:off x="4779962" y="4043362"/>
            <a:ext cx="297057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grandfather, grandmother</a:t>
            </a:r>
          </a:p>
        </p:txBody>
      </p:sp>
      <p:sp>
        <p:nvSpPr>
          <p:cNvPr id="448" name="Shape 448"/>
          <p:cNvSpPr/>
          <p:nvPr/>
        </p:nvSpPr>
        <p:spPr>
          <a:xfrm>
            <a:off x="4786312" y="4346575"/>
            <a:ext cx="295680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grandson, granddaughter</a:t>
            </a:r>
          </a:p>
        </p:txBody>
      </p:sp>
      <p:sp>
        <p:nvSpPr>
          <p:cNvPr id="449" name="Shape 449"/>
          <p:cNvSpPr/>
          <p:nvPr/>
        </p:nvSpPr>
        <p:spPr>
          <a:xfrm>
            <a:off x="4784725" y="4651375"/>
            <a:ext cx="241965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son, daughter (child)</a:t>
            </a:r>
          </a:p>
        </p:txBody>
      </p:sp>
      <p:sp>
        <p:nvSpPr>
          <p:cNvPr id="450" name="Shape 450"/>
          <p:cNvSpPr/>
          <p:nvPr/>
        </p:nvSpPr>
        <p:spPr>
          <a:xfrm>
            <a:off x="4781550" y="4957762"/>
            <a:ext cx="116305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only child</a:t>
            </a:r>
          </a:p>
        </p:txBody>
      </p:sp>
      <p:pic>
        <p:nvPicPr>
          <p:cNvPr id="451" name="describFamliy.png" descr="describFamliy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676400"/>
            <a:ext cx="3060700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presetClass="entr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5" grpId="5"/>
      <p:bldP build="whole" bldLvl="1" animBg="1" rev="0" advAuto="0" spid="442" grpId="2"/>
      <p:bldP build="whole" bldLvl="1" animBg="1" rev="0" advAuto="0" spid="444" grpId="4"/>
      <p:bldP build="whole" bldLvl="1" animBg="1" rev="0" advAuto="0" spid="446" grpId="6"/>
      <p:bldP build="whole" bldLvl="1" animBg="1" rev="0" advAuto="0" spid="448" grpId="8"/>
      <p:bldP build="whole" bldLvl="1" animBg="1" rev="0" advAuto="0" spid="443" grpId="3"/>
      <p:bldP build="whole" bldLvl="1" animBg="1" rev="0" advAuto="0" spid="447" grpId="7"/>
      <p:bldP build="whole" bldLvl="1" animBg="1" rev="0" advAuto="0" spid="437" grpId="11"/>
      <p:bldP build="whole" bldLvl="1" animBg="1" rev="0" advAuto="0" spid="441" grpId="1"/>
      <p:bldP build="whole" bldLvl="1" animBg="1" rev="0" advAuto="0" spid="450" grpId="10"/>
      <p:bldP build="whole" bldLvl="1" animBg="1" rev="0" advAuto="0" spid="449" grpId="9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48 of 54</a:t>
            </a:r>
          </a:p>
        </p:txBody>
      </p:sp>
      <p:pic>
        <p:nvPicPr>
          <p:cNvPr id="454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hape 457"/>
          <p:cNvSpPr/>
          <p:nvPr/>
        </p:nvSpPr>
        <p:spPr>
          <a:xfrm>
            <a:off x="1798637" y="2252372"/>
            <a:ext cx="3322673" cy="183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el/la sobrino(a)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gemelo(a)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nombre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mascota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perro(a), el/la perrito(a)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el/la gato(a), el/la gatito(a)</a:t>
            </a:r>
          </a:p>
        </p:txBody>
      </p:sp>
      <p:sp>
        <p:nvSpPr>
          <p:cNvPr id="458" name="Shape 458"/>
          <p:cNvSpPr/>
          <p:nvPr/>
        </p:nvSpPr>
        <p:spPr>
          <a:xfrm>
            <a:off x="5646737" y="2212975"/>
            <a:ext cx="172822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nephew, niece</a:t>
            </a:r>
          </a:p>
        </p:txBody>
      </p:sp>
      <p:sp>
        <p:nvSpPr>
          <p:cNvPr id="459" name="Shape 459"/>
          <p:cNvSpPr/>
          <p:nvPr/>
        </p:nvSpPr>
        <p:spPr>
          <a:xfrm>
            <a:off x="5657850" y="2517775"/>
            <a:ext cx="555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twin</a:t>
            </a:r>
          </a:p>
        </p:txBody>
      </p:sp>
      <p:sp>
        <p:nvSpPr>
          <p:cNvPr id="460" name="Shape 460"/>
          <p:cNvSpPr/>
          <p:nvPr/>
        </p:nvSpPr>
        <p:spPr>
          <a:xfrm>
            <a:off x="5654675" y="2820987"/>
            <a:ext cx="7395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name</a:t>
            </a:r>
          </a:p>
        </p:txBody>
      </p:sp>
      <p:sp>
        <p:nvSpPr>
          <p:cNvPr id="461" name="Shape 461"/>
          <p:cNvSpPr/>
          <p:nvPr/>
        </p:nvSpPr>
        <p:spPr>
          <a:xfrm>
            <a:off x="5656262" y="3127375"/>
            <a:ext cx="4572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pet</a:t>
            </a:r>
          </a:p>
        </p:txBody>
      </p:sp>
      <p:sp>
        <p:nvSpPr>
          <p:cNvPr id="462" name="Shape 462"/>
          <p:cNvSpPr/>
          <p:nvPr/>
        </p:nvSpPr>
        <p:spPr>
          <a:xfrm>
            <a:off x="5649912" y="3430587"/>
            <a:ext cx="527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dog</a:t>
            </a:r>
          </a:p>
        </p:txBody>
      </p:sp>
      <p:sp>
        <p:nvSpPr>
          <p:cNvPr id="463" name="Shape 463"/>
          <p:cNvSpPr/>
          <p:nvPr/>
        </p:nvSpPr>
        <p:spPr>
          <a:xfrm>
            <a:off x="5657850" y="3735387"/>
            <a:ext cx="4429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cat</a:t>
            </a:r>
          </a:p>
        </p:txBody>
      </p:sp>
      <p:pic>
        <p:nvPicPr>
          <p:cNvPr id="464" name="describFamliy.png" descr="describFamliy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676400"/>
            <a:ext cx="3060700" cy="33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8" grpId="1"/>
      <p:bldP build="whole" bldLvl="1" animBg="1" rev="0" advAuto="0" spid="456" grpId="7"/>
      <p:bldP build="whole" bldLvl="1" animBg="1" rev="0" advAuto="0" spid="462" grpId="5"/>
      <p:bldP build="whole" bldLvl="1" animBg="1" rev="0" advAuto="0" spid="463" grpId="6"/>
      <p:bldP build="whole" bldLvl="1" animBg="1" rev="0" advAuto="0" spid="459" grpId="2"/>
      <p:bldP build="whole" bldLvl="1" animBg="1" rev="0" advAuto="0" spid="460" grpId="3"/>
      <p:bldP build="whole" bldLvl="1" animBg="1" rev="0" advAuto="0" spid="461" grpId="4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49 of 54</a:t>
            </a:r>
          </a:p>
        </p:txBody>
      </p:sp>
      <p:pic>
        <p:nvPicPr>
          <p:cNvPr id="467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describFamliy.png" descr="describFamliy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0350" y="1676400"/>
            <a:ext cx="3060700" cy="3302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hape 471"/>
          <p:cNvSpPr/>
          <p:nvPr/>
        </p:nvSpPr>
        <p:spPr>
          <a:xfrm>
            <a:off x="1281112" y="2252372"/>
            <a:ext cx="4000585" cy="183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menor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mayor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cariñoso(a)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pelo castaño (rubio, negro)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los ojos castaños (azules, verdes)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tener… años</a:t>
            </a:r>
          </a:p>
        </p:txBody>
      </p:sp>
      <p:sp>
        <p:nvSpPr>
          <p:cNvPr id="472" name="Shape 472"/>
          <p:cNvSpPr/>
          <p:nvPr/>
        </p:nvSpPr>
        <p:spPr>
          <a:xfrm>
            <a:off x="5162550" y="2212975"/>
            <a:ext cx="1022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younger</a:t>
            </a:r>
          </a:p>
        </p:txBody>
      </p:sp>
      <p:sp>
        <p:nvSpPr>
          <p:cNvPr id="473" name="Shape 473"/>
          <p:cNvSpPr/>
          <p:nvPr/>
        </p:nvSpPr>
        <p:spPr>
          <a:xfrm>
            <a:off x="5141912" y="2514600"/>
            <a:ext cx="66894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older</a:t>
            </a:r>
          </a:p>
        </p:txBody>
      </p:sp>
      <p:sp>
        <p:nvSpPr>
          <p:cNvPr id="474" name="Shape 474"/>
          <p:cNvSpPr/>
          <p:nvPr/>
        </p:nvSpPr>
        <p:spPr>
          <a:xfrm>
            <a:off x="5151437" y="2820987"/>
            <a:ext cx="254256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adorable, affectionate</a:t>
            </a:r>
          </a:p>
        </p:txBody>
      </p:sp>
      <p:sp>
        <p:nvSpPr>
          <p:cNvPr id="475" name="Shape 475"/>
          <p:cNvSpPr/>
          <p:nvPr/>
        </p:nvSpPr>
        <p:spPr>
          <a:xfrm>
            <a:off x="5145087" y="3127375"/>
            <a:ext cx="308318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brown hair, (blonde, black)</a:t>
            </a:r>
          </a:p>
        </p:txBody>
      </p:sp>
      <p:sp>
        <p:nvSpPr>
          <p:cNvPr id="476" name="Shape 476"/>
          <p:cNvSpPr/>
          <p:nvPr/>
        </p:nvSpPr>
        <p:spPr>
          <a:xfrm>
            <a:off x="5148262" y="3430587"/>
            <a:ext cx="291376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000"/>
              <a:t>brown eyes (blue, </a:t>
            </a:r>
            <a:r>
              <a:rPr sz="2000"/>
              <a:t>green)</a:t>
            </a:r>
          </a:p>
        </p:txBody>
      </p:sp>
      <p:sp>
        <p:nvSpPr>
          <p:cNvPr id="477" name="Shape 477"/>
          <p:cNvSpPr/>
          <p:nvPr/>
        </p:nvSpPr>
        <p:spPr>
          <a:xfrm>
            <a:off x="5151437" y="3735387"/>
            <a:ext cx="21936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to be . . . years old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3" grpId="2"/>
      <p:bldP build="whole" bldLvl="1" animBg="1" rev="0" advAuto="0" spid="477" grpId="6"/>
      <p:bldP build="whole" bldLvl="1" animBg="1" rev="0" advAuto="0" spid="476" grpId="5"/>
      <p:bldP build="whole" bldLvl="1" animBg="1" rev="0" advAuto="0" spid="472" grpId="1"/>
      <p:bldP build="whole" bldLvl="1" animBg="1" rev="0" advAuto="0" spid="475" grpId="4"/>
      <p:bldP build="whole" bldLvl="1" animBg="1" rev="0" advAuto="0" spid="469" grpId="7"/>
      <p:bldP build="whole" bldLvl="1" animBg="1" rev="0" advAuto="0" spid="474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 of 54</a:t>
            </a:r>
          </a:p>
        </p:txBody>
      </p:sp>
      <p:pic>
        <p:nvPicPr>
          <p:cNvPr id="4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cap02slide05.png" descr="cap02slide0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7987" y="1433512"/>
            <a:ext cx="5816601" cy="463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laFamilia.png" descr="laFamili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age05-1a.png" descr="page05-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82887" y="2876550"/>
            <a:ext cx="15240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ge05-4a.png" descr="page05-4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97237" y="3302000"/>
            <a:ext cx="18288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ge05-6a.png" descr="page05-6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76700" y="5210175"/>
            <a:ext cx="1409700" cy="46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ge05-3a.png" descr="page05-3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54200" y="3522662"/>
            <a:ext cx="17526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ge05-2a.png" descr="page05-2a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48325" y="2873375"/>
            <a:ext cx="15875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ge05-5a.png" descr="page05-5a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59287" y="3552825"/>
            <a:ext cx="1600201" cy="95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  <p:bldP build="whole" bldLvl="1" animBg="1" rev="0" advAuto="0" spid="54" grpId="5"/>
      <p:bldP build="whole" bldLvl="1" animBg="1" rev="0" advAuto="0" spid="51" grpId="2"/>
      <p:bldP build="whole" bldLvl="1" animBg="1" rev="0" advAuto="0" spid="52" grpId="4"/>
      <p:bldP build="whole" bldLvl="1" animBg="1" rev="0" advAuto="0" spid="47" grpId="7"/>
      <p:bldP build="whole" bldLvl="1" animBg="1" rev="0" advAuto="0" spid="53" grpId="3"/>
      <p:bldP build="whole" bldLvl="1" animBg="1" rev="0" advAuto="0" spid="55" grpId="6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discusHouse1.png" descr="discusHouse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" y="1677987"/>
            <a:ext cx="3251200" cy="266701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hape 48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50 of 54</a:t>
            </a:r>
          </a:p>
        </p:txBody>
      </p:sp>
      <p:pic>
        <p:nvPicPr>
          <p:cNvPr id="481" name="red-header.png" descr="red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vocabulario.png" descr="vocabulario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next slide.png" descr="next slid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1911350" y="2261897"/>
            <a:ext cx="3760475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la casa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los cuartos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sala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comedor 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cocina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cuarto de dormir, la recámara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cuarto de baño</a:t>
            </a:r>
          </a:p>
        </p:txBody>
      </p:sp>
      <p:sp>
        <p:nvSpPr>
          <p:cNvPr id="485" name="Shape 485"/>
          <p:cNvSpPr/>
          <p:nvPr/>
        </p:nvSpPr>
        <p:spPr>
          <a:xfrm>
            <a:off x="5768975" y="4043362"/>
            <a:ext cx="117719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bathroom</a:t>
            </a:r>
          </a:p>
        </p:txBody>
      </p:sp>
      <p:sp>
        <p:nvSpPr>
          <p:cNvPr id="486" name="Shape 486"/>
          <p:cNvSpPr/>
          <p:nvPr/>
        </p:nvSpPr>
        <p:spPr>
          <a:xfrm>
            <a:off x="5770562" y="3730625"/>
            <a:ext cx="110662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bedroom</a:t>
            </a:r>
          </a:p>
        </p:txBody>
      </p:sp>
      <p:sp>
        <p:nvSpPr>
          <p:cNvPr id="487" name="Shape 487"/>
          <p:cNvSpPr/>
          <p:nvPr/>
        </p:nvSpPr>
        <p:spPr>
          <a:xfrm>
            <a:off x="5783262" y="3435350"/>
            <a:ext cx="908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kitchen</a:t>
            </a:r>
          </a:p>
        </p:txBody>
      </p:sp>
      <p:sp>
        <p:nvSpPr>
          <p:cNvPr id="488" name="Shape 488"/>
          <p:cNvSpPr/>
          <p:nvPr/>
        </p:nvSpPr>
        <p:spPr>
          <a:xfrm>
            <a:off x="5775325" y="3127375"/>
            <a:ext cx="143131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dining room</a:t>
            </a:r>
          </a:p>
        </p:txBody>
      </p:sp>
      <p:sp>
        <p:nvSpPr>
          <p:cNvPr id="489" name="Shape 489"/>
          <p:cNvSpPr/>
          <p:nvPr/>
        </p:nvSpPr>
        <p:spPr>
          <a:xfrm>
            <a:off x="5773737" y="2822575"/>
            <a:ext cx="133222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living room</a:t>
            </a:r>
          </a:p>
        </p:txBody>
      </p:sp>
      <p:sp>
        <p:nvSpPr>
          <p:cNvPr id="490" name="Shape 490"/>
          <p:cNvSpPr/>
          <p:nvPr/>
        </p:nvSpPr>
        <p:spPr>
          <a:xfrm>
            <a:off x="5783262" y="2519362"/>
            <a:ext cx="809834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rooms</a:t>
            </a:r>
          </a:p>
        </p:txBody>
      </p:sp>
      <p:sp>
        <p:nvSpPr>
          <p:cNvPr id="491" name="Shape 491"/>
          <p:cNvSpPr/>
          <p:nvPr/>
        </p:nvSpPr>
        <p:spPr>
          <a:xfrm>
            <a:off x="5789612" y="2212975"/>
            <a:ext cx="79619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house</a:t>
            </a:r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3" grpId="8"/>
      <p:bldP build="whole" bldLvl="1" animBg="1" rev="0" advAuto="0" spid="486" grpId="6"/>
      <p:bldP build="whole" bldLvl="1" animBg="1" rev="0" advAuto="0" spid="488" grpId="4"/>
      <p:bldP build="whole" bldLvl="1" animBg="1" rev="0" advAuto="0" spid="485" grpId="7"/>
      <p:bldP build="whole" bldLvl="1" animBg="1" rev="0" advAuto="0" spid="491" grpId="1"/>
      <p:bldP build="whole" bldLvl="1" animBg="1" rev="0" advAuto="0" spid="490" grpId="2"/>
      <p:bldP build="whole" bldLvl="1" animBg="1" rev="0" advAuto="0" spid="487" grpId="5"/>
      <p:bldP build="whole" bldLvl="1" animBg="1" rev="0" advAuto="0" spid="489" grpId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51 of 54</a:t>
            </a:r>
          </a:p>
        </p:txBody>
      </p:sp>
      <p:pic>
        <p:nvPicPr>
          <p:cNvPr id="494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497" name="Shape 497"/>
          <p:cNvSpPr/>
          <p:nvPr/>
        </p:nvSpPr>
        <p:spPr>
          <a:xfrm>
            <a:off x="1974850" y="2261897"/>
            <a:ext cx="2956307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el jardín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flor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árbol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edificio 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casa de apartamentos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apartamento 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piso </a:t>
            </a:r>
          </a:p>
        </p:txBody>
      </p:sp>
      <p:sp>
        <p:nvSpPr>
          <p:cNvPr id="498" name="Shape 498"/>
          <p:cNvSpPr/>
          <p:nvPr/>
        </p:nvSpPr>
        <p:spPr>
          <a:xfrm>
            <a:off x="4995862" y="2212975"/>
            <a:ext cx="895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garden</a:t>
            </a:r>
          </a:p>
        </p:txBody>
      </p:sp>
      <p:sp>
        <p:nvSpPr>
          <p:cNvPr id="499" name="Shape 499"/>
          <p:cNvSpPr/>
          <p:nvPr/>
        </p:nvSpPr>
        <p:spPr>
          <a:xfrm>
            <a:off x="4994275" y="2517775"/>
            <a:ext cx="78168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flower</a:t>
            </a:r>
          </a:p>
        </p:txBody>
      </p:sp>
      <p:sp>
        <p:nvSpPr>
          <p:cNvPr id="500" name="Shape 500"/>
          <p:cNvSpPr/>
          <p:nvPr/>
        </p:nvSpPr>
        <p:spPr>
          <a:xfrm>
            <a:off x="5016500" y="2822575"/>
            <a:ext cx="54181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tree</a:t>
            </a:r>
          </a:p>
        </p:txBody>
      </p:sp>
      <p:sp>
        <p:nvSpPr>
          <p:cNvPr id="501" name="Shape 501"/>
          <p:cNvSpPr/>
          <p:nvPr/>
        </p:nvSpPr>
        <p:spPr>
          <a:xfrm>
            <a:off x="4997450" y="3128962"/>
            <a:ext cx="97974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building</a:t>
            </a:r>
          </a:p>
        </p:txBody>
      </p:sp>
      <p:sp>
        <p:nvSpPr>
          <p:cNvPr id="502" name="Shape 502"/>
          <p:cNvSpPr/>
          <p:nvPr/>
        </p:nvSpPr>
        <p:spPr>
          <a:xfrm>
            <a:off x="5008562" y="3433762"/>
            <a:ext cx="219393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apartment building</a:t>
            </a:r>
          </a:p>
        </p:txBody>
      </p:sp>
      <p:sp>
        <p:nvSpPr>
          <p:cNvPr id="503" name="Shape 503"/>
          <p:cNvSpPr/>
          <p:nvPr/>
        </p:nvSpPr>
        <p:spPr>
          <a:xfrm>
            <a:off x="4991100" y="3740150"/>
            <a:ext cx="124776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apartment</a:t>
            </a:r>
          </a:p>
        </p:txBody>
      </p:sp>
      <p:sp>
        <p:nvSpPr>
          <p:cNvPr id="504" name="Shape 504"/>
          <p:cNvSpPr/>
          <p:nvPr/>
        </p:nvSpPr>
        <p:spPr>
          <a:xfrm>
            <a:off x="4979987" y="4041775"/>
            <a:ext cx="198160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floor (apartment)</a:t>
            </a:r>
          </a:p>
        </p:txBody>
      </p:sp>
      <p:pic>
        <p:nvPicPr>
          <p:cNvPr id="505" name="discusHouse1.png" descr="discusHouse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3525" y="1677987"/>
            <a:ext cx="32512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4" grpId="7"/>
      <p:bldP build="whole" bldLvl="1" animBg="1" rev="0" advAuto="0" spid="496" grpId="8"/>
      <p:bldP build="whole" bldLvl="1" animBg="1" rev="0" advAuto="0" spid="503" grpId="6"/>
      <p:bldP build="whole" bldLvl="1" animBg="1" rev="0" advAuto="0" spid="498" grpId="1"/>
      <p:bldP build="whole" bldLvl="1" animBg="1" rev="0" advAuto="0" spid="501" grpId="4"/>
      <p:bldP build="whole" bldLvl="1" animBg="1" rev="0" advAuto="0" spid="499" grpId="2"/>
      <p:bldP build="whole" bldLvl="1" animBg="1" rev="0" advAuto="0" spid="500" grpId="3"/>
      <p:bldP build="whole" bldLvl="1" animBg="1" rev="0" advAuto="0" spid="502" grpId="5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52 of 54</a:t>
            </a:r>
          </a:p>
        </p:txBody>
      </p:sp>
      <p:pic>
        <p:nvPicPr>
          <p:cNvPr id="508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Shape 511"/>
          <p:cNvSpPr/>
          <p:nvPr/>
        </p:nvSpPr>
        <p:spPr>
          <a:xfrm>
            <a:off x="2446337" y="2255547"/>
            <a:ext cx="2221593" cy="183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los muebles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sofá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silla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mesa, la mesita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lámpara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cama</a:t>
            </a:r>
          </a:p>
        </p:txBody>
      </p:sp>
      <p:sp>
        <p:nvSpPr>
          <p:cNvPr id="512" name="Shape 512"/>
          <p:cNvSpPr/>
          <p:nvPr/>
        </p:nvSpPr>
        <p:spPr>
          <a:xfrm>
            <a:off x="5283200" y="2212975"/>
            <a:ext cx="1035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furniture</a:t>
            </a:r>
          </a:p>
        </p:txBody>
      </p:sp>
      <p:sp>
        <p:nvSpPr>
          <p:cNvPr id="513" name="Shape 513"/>
          <p:cNvSpPr/>
          <p:nvPr/>
        </p:nvSpPr>
        <p:spPr>
          <a:xfrm>
            <a:off x="5292725" y="2517775"/>
            <a:ext cx="58423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sofa</a:t>
            </a:r>
          </a:p>
        </p:txBody>
      </p:sp>
      <p:sp>
        <p:nvSpPr>
          <p:cNvPr id="514" name="Shape 514"/>
          <p:cNvSpPr/>
          <p:nvPr/>
        </p:nvSpPr>
        <p:spPr>
          <a:xfrm>
            <a:off x="5302250" y="2822575"/>
            <a:ext cx="65468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chair</a:t>
            </a:r>
          </a:p>
        </p:txBody>
      </p:sp>
      <p:sp>
        <p:nvSpPr>
          <p:cNvPr id="515" name="Shape 515"/>
          <p:cNvSpPr/>
          <p:nvPr/>
        </p:nvSpPr>
        <p:spPr>
          <a:xfrm>
            <a:off x="5291137" y="3130550"/>
            <a:ext cx="654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table</a:t>
            </a:r>
          </a:p>
        </p:txBody>
      </p:sp>
      <p:sp>
        <p:nvSpPr>
          <p:cNvPr id="516" name="Shape 516"/>
          <p:cNvSpPr/>
          <p:nvPr/>
        </p:nvSpPr>
        <p:spPr>
          <a:xfrm>
            <a:off x="5284787" y="3433762"/>
            <a:ext cx="65468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lamp</a:t>
            </a:r>
          </a:p>
        </p:txBody>
      </p:sp>
      <p:sp>
        <p:nvSpPr>
          <p:cNvPr id="517" name="Shape 517"/>
          <p:cNvSpPr/>
          <p:nvPr/>
        </p:nvSpPr>
        <p:spPr>
          <a:xfrm>
            <a:off x="5300662" y="3736975"/>
            <a:ext cx="527929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bed</a:t>
            </a:r>
          </a:p>
        </p:txBody>
      </p:sp>
      <p:pic>
        <p:nvPicPr>
          <p:cNvPr id="518" name="discusHouse1.png" descr="discusHouse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3525" y="1677987"/>
            <a:ext cx="32512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5"/>
      <p:bldP build="whole" bldLvl="1" animBg="1" rev="0" advAuto="0" spid="515" grpId="4"/>
      <p:bldP build="whole" bldLvl="1" animBg="1" rev="0" advAuto="0" spid="513" grpId="2"/>
      <p:bldP build="whole" bldLvl="1" animBg="1" rev="0" advAuto="0" spid="512" grpId="1"/>
      <p:bldP build="whole" bldLvl="1" animBg="1" rev="0" advAuto="0" spid="517" grpId="6"/>
      <p:bldP build="whole" bldLvl="1" animBg="1" rev="0" advAuto="0" spid="510" grpId="7"/>
      <p:bldP build="whole" bldLvl="1" animBg="1" rev="0" advAuto="0" spid="514" grpId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53 of 54</a:t>
            </a:r>
          </a:p>
        </p:txBody>
      </p:sp>
      <p:pic>
        <p:nvPicPr>
          <p:cNvPr id="521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2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3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24" name="Shape 524"/>
          <p:cNvSpPr/>
          <p:nvPr/>
        </p:nvSpPr>
        <p:spPr>
          <a:xfrm>
            <a:off x="2387600" y="2261897"/>
            <a:ext cx="1600731" cy="212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el garaje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el carro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privado(a)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viejo(a)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 ciudad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las afueras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los suburbios</a:t>
            </a:r>
          </a:p>
        </p:txBody>
      </p:sp>
      <p:sp>
        <p:nvSpPr>
          <p:cNvPr id="525" name="Shape 525"/>
          <p:cNvSpPr/>
          <p:nvPr/>
        </p:nvSpPr>
        <p:spPr>
          <a:xfrm>
            <a:off x="5214937" y="2817812"/>
            <a:ext cx="8665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private</a:t>
            </a:r>
          </a:p>
        </p:txBody>
      </p:sp>
      <p:sp>
        <p:nvSpPr>
          <p:cNvPr id="526" name="Shape 526"/>
          <p:cNvSpPr/>
          <p:nvPr/>
        </p:nvSpPr>
        <p:spPr>
          <a:xfrm>
            <a:off x="5221287" y="3121025"/>
            <a:ext cx="44309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old</a:t>
            </a:r>
          </a:p>
        </p:txBody>
      </p:sp>
      <p:sp>
        <p:nvSpPr>
          <p:cNvPr id="527" name="Shape 527"/>
          <p:cNvSpPr/>
          <p:nvPr/>
        </p:nvSpPr>
        <p:spPr>
          <a:xfrm>
            <a:off x="5218112" y="3427412"/>
            <a:ext cx="48514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city</a:t>
            </a:r>
          </a:p>
        </p:txBody>
      </p:sp>
      <p:sp>
        <p:nvSpPr>
          <p:cNvPr id="528" name="Shape 528"/>
          <p:cNvSpPr/>
          <p:nvPr/>
        </p:nvSpPr>
        <p:spPr>
          <a:xfrm>
            <a:off x="5221287" y="3730625"/>
            <a:ext cx="1007776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suburbs</a:t>
            </a:r>
          </a:p>
        </p:txBody>
      </p:sp>
      <p:sp>
        <p:nvSpPr>
          <p:cNvPr id="529" name="Shape 529"/>
          <p:cNvSpPr/>
          <p:nvPr/>
        </p:nvSpPr>
        <p:spPr>
          <a:xfrm>
            <a:off x="5210175" y="4038600"/>
            <a:ext cx="1007775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suburbs</a:t>
            </a:r>
          </a:p>
        </p:txBody>
      </p:sp>
      <p:sp>
        <p:nvSpPr>
          <p:cNvPr id="530" name="Shape 530"/>
          <p:cNvSpPr/>
          <p:nvPr/>
        </p:nvSpPr>
        <p:spPr>
          <a:xfrm>
            <a:off x="5218112" y="2212975"/>
            <a:ext cx="895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garage</a:t>
            </a:r>
          </a:p>
        </p:txBody>
      </p:sp>
      <p:sp>
        <p:nvSpPr>
          <p:cNvPr id="531" name="Shape 531"/>
          <p:cNvSpPr/>
          <p:nvPr/>
        </p:nvSpPr>
        <p:spPr>
          <a:xfrm>
            <a:off x="5218112" y="2514600"/>
            <a:ext cx="45698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car</a:t>
            </a:r>
          </a:p>
        </p:txBody>
      </p:sp>
      <p:pic>
        <p:nvPicPr>
          <p:cNvPr id="532" name="discusHouse1.png" descr="discusHouse1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3525" y="1677987"/>
            <a:ext cx="3251200" cy="266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3" grpId="8"/>
      <p:bldP build="whole" bldLvl="1" animBg="1" rev="0" advAuto="0" spid="527" grpId="5"/>
      <p:bldP build="whole" bldLvl="1" animBg="1" rev="0" advAuto="0" spid="529" grpId="7"/>
      <p:bldP build="whole" bldLvl="1" animBg="1" rev="0" advAuto="0" spid="525" grpId="3"/>
      <p:bldP build="whole" bldLvl="1" animBg="1" rev="0" advAuto="0" spid="530" grpId="1"/>
      <p:bldP build="whole" bldLvl="1" animBg="1" rev="0" advAuto="0" spid="531" grpId="2"/>
      <p:bldP build="whole" bldLvl="1" animBg="1" rev="0" advAuto="0" spid="526" grpId="4"/>
      <p:bldP build="whole" bldLvl="1" animBg="1" rev="0" advAuto="0" spid="528" grpId="6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54 of 54</a:t>
            </a:r>
          </a:p>
        </p:txBody>
      </p:sp>
      <p:pic>
        <p:nvPicPr>
          <p:cNvPr id="535" name="red-header.png" descr="red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9142413" cy="1447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vocabulario.png" descr="vocabulario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0575" y="685800"/>
            <a:ext cx="2273300" cy="368300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2051050" y="2268247"/>
            <a:ext cx="1530410" cy="2419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/>
            <a:r>
              <a:rPr sz="2000">
                <a:solidFill>
                  <a:srgbClr val="FF3300"/>
                </a:solidFill>
              </a:rPr>
              <a:t>la bicicleta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hay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cada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otro(a)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al lado de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delante de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detrás de</a:t>
            </a:r>
            <a:endParaRPr sz="2000">
              <a:solidFill>
                <a:srgbClr val="FF3300"/>
              </a:solidFill>
            </a:endParaRPr>
          </a:p>
          <a:p>
            <a:pPr lvl="0"/>
            <a:r>
              <a:rPr sz="2000">
                <a:solidFill>
                  <a:srgbClr val="FF3300"/>
                </a:solidFill>
              </a:rPr>
              <a:t>alrededor de</a:t>
            </a:r>
          </a:p>
        </p:txBody>
      </p:sp>
      <p:sp>
        <p:nvSpPr>
          <p:cNvPr id="538" name="Shape 538"/>
          <p:cNvSpPr/>
          <p:nvPr/>
        </p:nvSpPr>
        <p:spPr>
          <a:xfrm>
            <a:off x="4879975" y="2211387"/>
            <a:ext cx="88052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bicycle</a:t>
            </a:r>
          </a:p>
        </p:txBody>
      </p:sp>
      <p:sp>
        <p:nvSpPr>
          <p:cNvPr id="539" name="Shape 539"/>
          <p:cNvSpPr/>
          <p:nvPr/>
        </p:nvSpPr>
        <p:spPr>
          <a:xfrm>
            <a:off x="4867275" y="2516187"/>
            <a:ext cx="2094841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there is, there are</a:t>
            </a:r>
          </a:p>
        </p:txBody>
      </p:sp>
      <p:sp>
        <p:nvSpPr>
          <p:cNvPr id="540" name="Shape 540"/>
          <p:cNvSpPr/>
          <p:nvPr/>
        </p:nvSpPr>
        <p:spPr>
          <a:xfrm>
            <a:off x="4875212" y="2822575"/>
            <a:ext cx="141717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each, every</a:t>
            </a:r>
          </a:p>
        </p:txBody>
      </p:sp>
      <p:sp>
        <p:nvSpPr>
          <p:cNvPr id="541" name="Shape 541"/>
          <p:cNvSpPr/>
          <p:nvPr/>
        </p:nvSpPr>
        <p:spPr>
          <a:xfrm>
            <a:off x="4872037" y="3127375"/>
            <a:ext cx="167167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other, another</a:t>
            </a:r>
          </a:p>
        </p:txBody>
      </p:sp>
      <p:sp>
        <p:nvSpPr>
          <p:cNvPr id="542" name="Shape 542"/>
          <p:cNvSpPr/>
          <p:nvPr/>
        </p:nvSpPr>
        <p:spPr>
          <a:xfrm>
            <a:off x="4862512" y="3432175"/>
            <a:ext cx="175625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beside, next to</a:t>
            </a:r>
          </a:p>
        </p:txBody>
      </p:sp>
      <p:sp>
        <p:nvSpPr>
          <p:cNvPr id="543" name="Shape 543"/>
          <p:cNvSpPr/>
          <p:nvPr/>
        </p:nvSpPr>
        <p:spPr>
          <a:xfrm>
            <a:off x="4864100" y="3735387"/>
            <a:ext cx="116305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in front of</a:t>
            </a:r>
          </a:p>
        </p:txBody>
      </p:sp>
      <p:sp>
        <p:nvSpPr>
          <p:cNvPr id="544" name="Shape 544"/>
          <p:cNvSpPr/>
          <p:nvPr/>
        </p:nvSpPr>
        <p:spPr>
          <a:xfrm>
            <a:off x="4856162" y="4043362"/>
            <a:ext cx="2095213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in back of, behind</a:t>
            </a:r>
          </a:p>
        </p:txBody>
      </p:sp>
      <p:sp>
        <p:nvSpPr>
          <p:cNvPr id="545" name="Shape 545"/>
          <p:cNvSpPr/>
          <p:nvPr/>
        </p:nvSpPr>
        <p:spPr>
          <a:xfrm>
            <a:off x="4862512" y="4348162"/>
            <a:ext cx="895038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around</a:t>
            </a:r>
          </a:p>
        </p:txBody>
      </p:sp>
      <p:pic>
        <p:nvPicPr>
          <p:cNvPr id="546" name="wordExpressions1.png" descr="wordExpressions1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0350" y="1676400"/>
            <a:ext cx="3975100" cy="292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done.png" descr="done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15250" y="5803900"/>
            <a:ext cx="927100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/>
          <p:nvPr/>
        </p:nvSpPr>
        <p:spPr>
          <a:xfrm>
            <a:off x="4670424" y="6299200"/>
            <a:ext cx="1168402" cy="53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8" grpId="1"/>
      <p:bldP build="whole" bldLvl="1" animBg="1" rev="0" advAuto="0" spid="542" grpId="5"/>
      <p:bldP build="whole" bldLvl="1" animBg="1" rev="0" advAuto="0" spid="544" grpId="7"/>
      <p:bldP build="whole" bldLvl="1" animBg="1" rev="0" advAuto="0" spid="543" grpId="6"/>
      <p:bldP build="whole" bldLvl="1" animBg="1" rev="0" advAuto="0" spid="539" grpId="2"/>
      <p:bldP build="whole" bldLvl="1" animBg="1" rev="0" advAuto="0" spid="541" grpId="4"/>
      <p:bldP build="whole" bldLvl="1" animBg="1" rev="0" advAuto="0" spid="540" grpId="3"/>
      <p:bldP build="whole" bldLvl="1" animBg="1" rev="0" advAuto="0" spid="545" grpId="8"/>
      <p:bldP build="whole" bldLvl="1" animBg="1" rev="0" advAuto="0" spid="547" grpId="9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cap02slide06.png" descr="cap02slide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487" y="1676400"/>
            <a:ext cx="7466013" cy="424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6 of 54</a:t>
            </a:r>
          </a:p>
        </p:txBody>
      </p:sp>
      <p:pic>
        <p:nvPicPr>
          <p:cNvPr id="60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laFamilia.png" descr="laFamili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slide 6txt1a.png" descr="slide 6t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24162" y="1735137"/>
            <a:ext cx="2451101" cy="952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slide 6txt2a.png" descr="slide 6txt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00425" y="2971800"/>
            <a:ext cx="2819400" cy="88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" grpId="2"/>
      <p:bldP build="whole" bldLvl="1" animBg="1" rev="0" advAuto="0" spid="60" grpId="3"/>
      <p:bldP build="whole" bldLvl="1" animBg="1" rev="0" advAuto="0" spid="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7 of 54</a:t>
            </a:r>
          </a:p>
        </p:txBody>
      </p:sp>
      <p:pic>
        <p:nvPicPr>
          <p:cNvPr id="67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laFamilia.png" descr="laFamil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cap02slide07.png" descr="cap02slide07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5887" y="2100262"/>
            <a:ext cx="6348413" cy="300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slide 7txt1a.png" descr="slide 7txt1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86100" y="2533650"/>
            <a:ext cx="27686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slide 7txt2a.png" descr="slide 7txt2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65512" y="3640137"/>
            <a:ext cx="2641601" cy="118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" grpId="2"/>
      <p:bldP build="whole" bldLvl="1" animBg="1" rev="0" advAuto="0" spid="67" grpId="3"/>
      <p:bldP build="whole" bldLvl="1" animBg="1" rev="0" advAuto="0" spid="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cap02slide08.png" descr="cap02slide08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375" y="1844675"/>
            <a:ext cx="61722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vocabulario1-header.png" descr="vocabulario1-heade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8 of 54</a:t>
            </a:r>
          </a:p>
        </p:txBody>
      </p:sp>
      <p:pic>
        <p:nvPicPr>
          <p:cNvPr id="76" name="next slide.png" descr="next slide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laFamilia.png" descr="laFamili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slide 8txt3a.png" descr="slide 8txt3a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65850" y="2484437"/>
            <a:ext cx="1422400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slide 8txt1a.png" descr="slide 8txt1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57350" y="2505075"/>
            <a:ext cx="15621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slide 8txt2a.png" descr="slide 8txt2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005262" y="2028825"/>
            <a:ext cx="1358901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" grpId="2"/>
      <p:bldP build="whole" bldLvl="1" animBg="1" rev="0" advAuto="0" spid="78" grpId="3"/>
      <p:bldP build="whole" bldLvl="1" animBg="1" rev="0" advAuto="0" spid="79" grpId="1"/>
      <p:bldP build="whole" bldLvl="1" animBg="1" rev="0" advAuto="0" spid="76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vocabulario1-header.png" descr="vocabulario1-heade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2413" cy="990600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344848" y="6343650"/>
            <a:ext cx="1004167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Capítulo 2</a:t>
            </a:r>
            <a:endParaRPr b="1" sz="1400">
              <a:solidFill>
                <a:srgbClr val="CC33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lnSpc>
                <a:spcPct val="95000"/>
              </a:lnSpc>
            </a:pPr>
            <a:r>
              <a:rPr b="1" sz="1400">
                <a:solidFill>
                  <a:srgbClr val="CC3300"/>
                </a:solidFill>
                <a:latin typeface="Trebuchet MS"/>
                <a:ea typeface="Trebuchet MS"/>
                <a:cs typeface="Trebuchet MS"/>
                <a:sym typeface="Trebuchet MS"/>
              </a:rPr>
              <a:t>9 of 54</a:t>
            </a:r>
          </a:p>
        </p:txBody>
      </p:sp>
      <p:pic>
        <p:nvPicPr>
          <p:cNvPr id="84" name="next slide.png" descr="next slid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67600" y="5797550"/>
            <a:ext cx="160020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laFamilia.png" descr="laFamilia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25" y="928687"/>
            <a:ext cx="2032000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cap02slide09.png" descr="cap02slide09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4687" y="3152775"/>
            <a:ext cx="7821613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quickpass_02 - vocabulary.png" descr="quickpass_02 - vocabulary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05662" y="246062"/>
            <a:ext cx="1627188" cy="841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slide 9txt1a.png" descr="slide 9txt1a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01737" y="3978275"/>
            <a:ext cx="1473201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slide 9txt2a.png" descr="slide 9txt2a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81450" y="3965575"/>
            <a:ext cx="1511300" cy="25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slide 9txt3a.png" descr="slide 9txt3a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645275" y="3965575"/>
            <a:ext cx="1701800" cy="25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9" grpId="2"/>
      <p:bldP build="whole" bldLvl="1" animBg="1" rev="0" advAuto="0" spid="90" grpId="3"/>
      <p:bldP build="whole" bldLvl="1" animBg="1" rev="0" advAuto="0" spid="88" grpId="1"/>
      <p:bldP build="whole" bldLvl="1" animBg="1" rev="0" advAuto="0" spid="84" grpId="4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